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52"/>
  </p:notesMasterIdLst>
  <p:handoutMasterIdLst>
    <p:handoutMasterId r:id="rId53"/>
  </p:handoutMasterIdLst>
  <p:sldIdLst>
    <p:sldId id="326" r:id="rId2"/>
    <p:sldId id="466" r:id="rId3"/>
    <p:sldId id="1571" r:id="rId4"/>
    <p:sldId id="1559" r:id="rId5"/>
    <p:sldId id="1578" r:id="rId6"/>
    <p:sldId id="1572" r:id="rId7"/>
    <p:sldId id="1302" r:id="rId8"/>
    <p:sldId id="1375" r:id="rId9"/>
    <p:sldId id="1393" r:id="rId10"/>
    <p:sldId id="1401" r:id="rId11"/>
    <p:sldId id="1396" r:id="rId12"/>
    <p:sldId id="1392" r:id="rId13"/>
    <p:sldId id="1397" r:id="rId14"/>
    <p:sldId id="1391" r:id="rId15"/>
    <p:sldId id="1400" r:id="rId16"/>
    <p:sldId id="1402" r:id="rId17"/>
    <p:sldId id="1579" r:id="rId18"/>
    <p:sldId id="1573" r:id="rId19"/>
    <p:sldId id="1567" r:id="rId20"/>
    <p:sldId id="1541" r:id="rId21"/>
    <p:sldId id="1538" r:id="rId22"/>
    <p:sldId id="1544" r:id="rId23"/>
    <p:sldId id="1530" r:id="rId24"/>
    <p:sldId id="1568" r:id="rId25"/>
    <p:sldId id="1569" r:id="rId26"/>
    <p:sldId id="1531" r:id="rId27"/>
    <p:sldId id="1553" r:id="rId28"/>
    <p:sldId id="1552" r:id="rId29"/>
    <p:sldId id="1533" r:id="rId30"/>
    <p:sldId id="1534" r:id="rId31"/>
    <p:sldId id="1581" r:id="rId32"/>
    <p:sldId id="1561" r:id="rId33"/>
    <p:sldId id="1304" r:id="rId34"/>
    <p:sldId id="357" r:id="rId35"/>
    <p:sldId id="1580" r:id="rId36"/>
    <p:sldId id="1574" r:id="rId37"/>
    <p:sldId id="1562" r:id="rId38"/>
    <p:sldId id="1582" r:id="rId39"/>
    <p:sldId id="1575" r:id="rId40"/>
    <p:sldId id="1563" r:id="rId41"/>
    <p:sldId id="1566" r:id="rId42"/>
    <p:sldId id="1570" r:id="rId43"/>
    <p:sldId id="1583" r:id="rId44"/>
    <p:sldId id="1576" r:id="rId45"/>
    <p:sldId id="271" r:id="rId46"/>
    <p:sldId id="272" r:id="rId47"/>
    <p:sldId id="1584" r:id="rId48"/>
    <p:sldId id="1565" r:id="rId49"/>
    <p:sldId id="1299" r:id="rId50"/>
    <p:sldId id="1300" r:id="rId51"/>
  </p:sldIdLst>
  <p:sldSz cx="9144000" cy="5143500" type="screen16x9"/>
  <p:notesSz cx="6808788" cy="994092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timmerm"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6C"/>
    <a:srgbClr val="2C5AB4"/>
    <a:srgbClr val="1954AD"/>
    <a:srgbClr val="2D5AB4"/>
    <a:srgbClr val="2D5161"/>
    <a:srgbClr val="FF505C"/>
    <a:srgbClr val="FFC291"/>
    <a:srgbClr val="FFF899"/>
    <a:srgbClr val="F1FFA2"/>
    <a:srgbClr val="DAFFB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86" autoAdjust="0"/>
    <p:restoredTop sz="86444" autoAdjust="0"/>
  </p:normalViewPr>
  <p:slideViewPr>
    <p:cSldViewPr>
      <p:cViewPr varScale="1">
        <p:scale>
          <a:sx n="123" d="100"/>
          <a:sy n="123" d="100"/>
        </p:scale>
        <p:origin x="200" y="256"/>
      </p:cViewPr>
      <p:guideLst>
        <p:guide orient="horz" pos="1620"/>
        <p:guide pos="2880"/>
      </p:guideLst>
    </p:cSldViewPr>
  </p:slideViewPr>
  <p:outlineViewPr>
    <p:cViewPr>
      <p:scale>
        <a:sx n="33" d="100"/>
        <a:sy n="33" d="100"/>
      </p:scale>
      <p:origin x="0" y="-20112"/>
    </p:cViewPr>
  </p:outlineViewPr>
  <p:notesTextViewPr>
    <p:cViewPr>
      <p:scale>
        <a:sx n="100" d="100"/>
        <a:sy n="100" d="100"/>
      </p:scale>
      <p:origin x="0" y="0"/>
    </p:cViewPr>
  </p:notesTextViewPr>
  <p:sorterViewPr>
    <p:cViewPr varScale="1">
      <p:scale>
        <a:sx n="1" d="1"/>
        <a:sy n="1" d="1"/>
      </p:scale>
      <p:origin x="0" y="-7421"/>
    </p:cViewPr>
  </p:sorterViewPr>
  <p:notesViewPr>
    <p:cSldViewPr>
      <p:cViewPr varScale="1">
        <p:scale>
          <a:sx n="81" d="100"/>
          <a:sy n="81" d="100"/>
        </p:scale>
        <p:origin x="2824" y="208"/>
      </p:cViewPr>
      <p:guideLst>
        <p:guide orient="horz" pos="3131"/>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50475" cy="497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2291" name="Rectangle 3"/>
          <p:cNvSpPr>
            <a:spLocks noGrp="1" noChangeArrowheads="1"/>
          </p:cNvSpPr>
          <p:nvPr>
            <p:ph type="dt" sz="quarter" idx="1"/>
          </p:nvPr>
        </p:nvSpPr>
        <p:spPr bwMode="auto">
          <a:xfrm>
            <a:off x="3858313" y="0"/>
            <a:ext cx="2950475" cy="497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2292" name="Rectangle 4"/>
          <p:cNvSpPr>
            <a:spLocks noGrp="1" noChangeArrowheads="1"/>
          </p:cNvSpPr>
          <p:nvPr>
            <p:ph type="ftr" sz="quarter" idx="2"/>
          </p:nvPr>
        </p:nvSpPr>
        <p:spPr bwMode="auto">
          <a:xfrm>
            <a:off x="0" y="9443879"/>
            <a:ext cx="2950475" cy="497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2293" name="Rectangle 5"/>
          <p:cNvSpPr>
            <a:spLocks noGrp="1" noChangeArrowheads="1"/>
          </p:cNvSpPr>
          <p:nvPr>
            <p:ph type="sldNum" sz="quarter" idx="3"/>
          </p:nvPr>
        </p:nvSpPr>
        <p:spPr bwMode="auto">
          <a:xfrm>
            <a:off x="3858313" y="9443879"/>
            <a:ext cx="2950475" cy="497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5DFB99D-41B7-452B-9A4B-40C32D05231F}" type="slidenum">
              <a:rPr lang="en-US"/>
              <a:pPr>
                <a:defRPr/>
              </a:pPr>
              <a:t>‹#›</a:t>
            </a:fld>
            <a:endParaRPr lang="en-US"/>
          </a:p>
        </p:txBody>
      </p:sp>
    </p:spTree>
    <p:extLst>
      <p:ext uri="{BB962C8B-B14F-4D97-AF65-F5344CB8AC3E}">
        <p14:creationId xmlns:p14="http://schemas.microsoft.com/office/powerpoint/2010/main" val="2983893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50475" cy="497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4339" name="Rectangle 3"/>
          <p:cNvSpPr>
            <a:spLocks noGrp="1" noChangeArrowheads="1"/>
          </p:cNvSpPr>
          <p:nvPr>
            <p:ph type="dt" idx="1"/>
          </p:nvPr>
        </p:nvSpPr>
        <p:spPr bwMode="auto">
          <a:xfrm>
            <a:off x="3858313" y="0"/>
            <a:ext cx="2950475" cy="49704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4580" name="Rectangle 4"/>
          <p:cNvSpPr>
            <a:spLocks noGrp="1" noRot="1" noChangeAspect="1" noChangeArrowheads="1" noTextEdit="1"/>
          </p:cNvSpPr>
          <p:nvPr>
            <p:ph type="sldImg" idx="2"/>
          </p:nvPr>
        </p:nvSpPr>
        <p:spPr bwMode="auto">
          <a:xfrm>
            <a:off x="92075" y="746125"/>
            <a:ext cx="6624638" cy="372745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907839" y="4721940"/>
            <a:ext cx="4993111" cy="4473416"/>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14342" name="Rectangle 6"/>
          <p:cNvSpPr>
            <a:spLocks noGrp="1" noChangeArrowheads="1"/>
          </p:cNvSpPr>
          <p:nvPr>
            <p:ph type="ftr" sz="quarter" idx="4"/>
          </p:nvPr>
        </p:nvSpPr>
        <p:spPr bwMode="auto">
          <a:xfrm>
            <a:off x="0" y="9443879"/>
            <a:ext cx="2950475" cy="497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4343" name="Rectangle 7"/>
          <p:cNvSpPr>
            <a:spLocks noGrp="1" noChangeArrowheads="1"/>
          </p:cNvSpPr>
          <p:nvPr>
            <p:ph type="sldNum" sz="quarter" idx="5"/>
          </p:nvPr>
        </p:nvSpPr>
        <p:spPr bwMode="auto">
          <a:xfrm>
            <a:off x="3858313" y="9443879"/>
            <a:ext cx="2950475" cy="497046"/>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E8E05BC-BD0A-4254-887E-9C6B1AFB08DC}" type="slidenum">
              <a:rPr lang="en-US"/>
              <a:pPr>
                <a:defRPr/>
              </a:pPr>
              <a:t>‹#›</a:t>
            </a:fld>
            <a:endParaRPr lang="en-US"/>
          </a:p>
        </p:txBody>
      </p:sp>
    </p:spTree>
    <p:extLst>
      <p:ext uri="{BB962C8B-B14F-4D97-AF65-F5344CB8AC3E}">
        <p14:creationId xmlns:p14="http://schemas.microsoft.com/office/powerpoint/2010/main" val="7376807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t>Include an addition slide with conclusions from YEMM discussions?</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E8E05BC-BD0A-4254-887E-9C6B1AFB08DC}"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140242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a:t>Include an addition slide with conclusions from YEMM discussions?</a:t>
            </a:r>
          </a:p>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2E8E05BC-BD0A-4254-887E-9C6B1AFB08DC}"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3441916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5"/>
          </p:nvPr>
        </p:nvSpPr>
        <p:spPr/>
        <p:txBody>
          <a:bodyPr/>
          <a:lstStyle/>
          <a:p>
            <a:pPr>
              <a:defRPr/>
            </a:pPr>
            <a:fld id="{2E8E05BC-BD0A-4254-887E-9C6B1AFB08DC}" type="slidenum">
              <a:rPr lang="en-US" smtClean="0"/>
              <a:pPr>
                <a:defRPr/>
              </a:pPr>
              <a:t>34</a:t>
            </a:fld>
            <a:endParaRPr lang="en-US"/>
          </a:p>
        </p:txBody>
      </p:sp>
    </p:spTree>
    <p:extLst>
      <p:ext uri="{BB962C8B-B14F-4D97-AF65-F5344CB8AC3E}">
        <p14:creationId xmlns:p14="http://schemas.microsoft.com/office/powerpoint/2010/main" val="2632486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defRPr/>
            </a:pPr>
            <a:fld id="{2E8E05BC-BD0A-4254-887E-9C6B1AFB08DC}" type="slidenum">
              <a:rPr lang="en-US" smtClean="0"/>
              <a:pPr>
                <a:defRPr/>
              </a:pPr>
              <a:t>49</a:t>
            </a:fld>
            <a:endParaRPr lang="en-US"/>
          </a:p>
        </p:txBody>
      </p:sp>
    </p:spTree>
    <p:extLst>
      <p:ext uri="{BB962C8B-B14F-4D97-AF65-F5344CB8AC3E}">
        <p14:creationId xmlns:p14="http://schemas.microsoft.com/office/powerpoint/2010/main" val="3068290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en-GB"/>
          </a:p>
        </p:txBody>
      </p:sp>
      <p:sp>
        <p:nvSpPr>
          <p:cNvPr id="4" name="Tijdelijke aanduiding voor dianummer 3"/>
          <p:cNvSpPr>
            <a:spLocks noGrp="1"/>
          </p:cNvSpPr>
          <p:nvPr>
            <p:ph type="sldNum" sz="quarter" idx="5"/>
          </p:nvPr>
        </p:nvSpPr>
        <p:spPr/>
        <p:txBody>
          <a:bodyPr/>
          <a:lstStyle/>
          <a:p>
            <a:pPr>
              <a:defRPr/>
            </a:pPr>
            <a:fld id="{2E8E05BC-BD0A-4254-887E-9C6B1AFB08DC}" type="slidenum">
              <a:rPr lang="en-US" smtClean="0"/>
              <a:pPr>
                <a:defRPr/>
              </a:pPr>
              <a:t>50</a:t>
            </a:fld>
            <a:endParaRPr lang="en-US"/>
          </a:p>
        </p:txBody>
      </p:sp>
    </p:spTree>
    <p:extLst>
      <p:ext uri="{BB962C8B-B14F-4D97-AF65-F5344CB8AC3E}">
        <p14:creationId xmlns:p14="http://schemas.microsoft.com/office/powerpoint/2010/main" val="8413585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6" Type="http://schemas.microsoft.com/office/2007/relationships/hdphoto" Target="../media/hdphoto2.wdp"/><Relationship Id="rId5" Type="http://schemas.openxmlformats.org/officeDocument/2006/relationships/image" Target="../media/image5.png"/><Relationship Id="rId4" Type="http://schemas.microsoft.com/office/2007/relationships/hdphoto" Target="../media/hdphoto1.wdp"/></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4C67AFBF-19DA-3848-8AA3-FF74E84EA10F}"/>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20538"/>
            <a:ext cx="9108504" cy="870982"/>
          </a:xfrm>
          <a:prstGeom prst="rect">
            <a:avLst/>
          </a:prstGeom>
        </p:spPr>
      </p:pic>
      <p:sp>
        <p:nvSpPr>
          <p:cNvPr id="16" name="Footer Placeholder 3">
            <a:extLst>
              <a:ext uri="{FF2B5EF4-FFF2-40B4-BE49-F238E27FC236}">
                <a16:creationId xmlns:a16="http://schemas.microsoft.com/office/drawing/2014/main" id="{0B1694C1-FFAA-3B49-BEEC-F3F601BD2AA9}"/>
              </a:ext>
            </a:extLst>
          </p:cNvPr>
          <p:cNvSpPr txBox="1">
            <a:spLocks/>
          </p:cNvSpPr>
          <p:nvPr userDrawn="1"/>
        </p:nvSpPr>
        <p:spPr>
          <a:xfrm>
            <a:off x="5033988" y="4686565"/>
            <a:ext cx="3726656" cy="216024"/>
          </a:xfrm>
          <a:prstGeom prst="rect">
            <a:avLst/>
          </a:prstGeom>
        </p:spPr>
        <p:txBody>
          <a:bodyPr/>
          <a:lstStyle/>
          <a:p>
            <a:pPr algn="ctr" defTabSz="685800">
              <a:defRPr/>
            </a:pPr>
            <a:r>
              <a:rPr lang="en-GB" sz="1200" b="1" dirty="0">
                <a:solidFill>
                  <a:srgbClr val="2D5AB4"/>
                </a:solidFill>
                <a:latin typeface="+mj-lt"/>
                <a:ea typeface="ＭＳ Ｐゴシック" charset="-128"/>
              </a:rPr>
              <a:t> 15 November 2022, Barcelona</a:t>
            </a:r>
            <a:endParaRPr lang="en-US" sz="1200" b="1" dirty="0">
              <a:solidFill>
                <a:srgbClr val="2D5AB4"/>
              </a:solidFill>
              <a:latin typeface="+mj-lt"/>
              <a:ea typeface="ＭＳ Ｐゴシック" charset="-128"/>
            </a:endParaRPr>
          </a:p>
        </p:txBody>
      </p:sp>
      <p:sp>
        <p:nvSpPr>
          <p:cNvPr id="18" name="Rectangle 17">
            <a:extLst>
              <a:ext uri="{FF2B5EF4-FFF2-40B4-BE49-F238E27FC236}">
                <a16:creationId xmlns:a16="http://schemas.microsoft.com/office/drawing/2014/main" id="{9E58F4A8-F072-4548-A679-444DC4AF2948}"/>
              </a:ext>
            </a:extLst>
          </p:cNvPr>
          <p:cNvSpPr/>
          <p:nvPr userDrawn="1"/>
        </p:nvSpPr>
        <p:spPr>
          <a:xfrm>
            <a:off x="-36513" y="-92546"/>
            <a:ext cx="9180513" cy="13022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pic>
        <p:nvPicPr>
          <p:cNvPr id="20" name="Picture 19" descr="Logo, icon&#10;&#10;Description automatically generated">
            <a:extLst>
              <a:ext uri="{FF2B5EF4-FFF2-40B4-BE49-F238E27FC236}">
                <a16:creationId xmlns:a16="http://schemas.microsoft.com/office/drawing/2014/main" id="{B52E6D45-F309-B44E-8806-07DAF30E7B09}"/>
              </a:ext>
            </a:extLst>
          </p:cNvPr>
          <p:cNvPicPr>
            <a:picLocks noChangeAspect="1"/>
          </p:cNvPicPr>
          <p:nvPr userDrawn="1"/>
        </p:nvPicPr>
        <p:blipFill>
          <a:blip r:embed="rId3" cstate="email">
            <a:extLst>
              <a:ext uri="{BEBA8EAE-BF5A-486C-A8C5-ECC9F3942E4B}">
                <a14:imgProps xmlns:a14="http://schemas.microsoft.com/office/drawing/2010/main">
                  <a14:imgLayer r:embed="rId4">
                    <a14:imgEffect>
                      <a14:colorTemperature colorTemp="5900"/>
                    </a14:imgEffect>
                  </a14:imgLayer>
                </a14:imgProps>
              </a:ext>
              <a:ext uri="{28A0092B-C50C-407E-A947-70E740481C1C}">
                <a14:useLocalDpi xmlns:a14="http://schemas.microsoft.com/office/drawing/2010/main"/>
              </a:ext>
            </a:extLst>
          </a:blip>
          <a:stretch>
            <a:fillRect/>
          </a:stretch>
        </p:blipFill>
        <p:spPr>
          <a:xfrm>
            <a:off x="6415480" y="135014"/>
            <a:ext cx="941803" cy="629017"/>
          </a:xfrm>
          <a:prstGeom prst="rect">
            <a:avLst/>
          </a:prstGeom>
        </p:spPr>
      </p:pic>
      <p:pic>
        <p:nvPicPr>
          <p:cNvPr id="22" name="Picture 21" descr="Map&#10;&#10;Description automatically generated">
            <a:extLst>
              <a:ext uri="{FF2B5EF4-FFF2-40B4-BE49-F238E27FC236}">
                <a16:creationId xmlns:a16="http://schemas.microsoft.com/office/drawing/2014/main" id="{64000356-9C7F-144B-87CB-82774D79FF9A}"/>
              </a:ext>
            </a:extLst>
          </p:cNvPr>
          <p:cNvPicPr>
            <a:picLocks noChangeAspect="1"/>
          </p:cNvPicPr>
          <p:nvPr userDrawn="1"/>
        </p:nvPicPr>
        <p:blipFill rotWithShape="1">
          <a:blip r:embed="rId5" cstate="email">
            <a:extLst>
              <a:ext uri="{BEBA8EAE-BF5A-486C-A8C5-ECC9F3942E4B}">
                <a14:imgProps xmlns:a14="http://schemas.microsoft.com/office/drawing/2010/main">
                  <a14:imgLayer r:embed="rId6">
                    <a14:imgEffect>
                      <a14:brightnessContrast bright="20000" contrast="20000"/>
                    </a14:imgEffect>
                  </a14:imgLayer>
                </a14:imgProps>
              </a:ext>
              <a:ext uri="{28A0092B-C50C-407E-A947-70E740481C1C}">
                <a14:useLocalDpi xmlns:a14="http://schemas.microsoft.com/office/drawing/2010/main"/>
              </a:ext>
            </a:extLst>
          </a:blip>
          <a:srcRect b="-1"/>
          <a:stretch/>
        </p:blipFill>
        <p:spPr>
          <a:xfrm>
            <a:off x="-36513" y="-104736"/>
            <a:ext cx="4608513" cy="5248236"/>
          </a:xfrm>
          <a:prstGeom prst="rect">
            <a:avLst/>
          </a:prstGeom>
        </p:spPr>
      </p:pic>
    </p:spTree>
    <p:extLst>
      <p:ext uri="{BB962C8B-B14F-4D97-AF65-F5344CB8AC3E}">
        <p14:creationId xmlns:p14="http://schemas.microsoft.com/office/powerpoint/2010/main" val="2096462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7" name="Title 6"/>
          <p:cNvSpPr>
            <a:spLocks noGrp="1"/>
          </p:cNvSpPr>
          <p:nvPr>
            <p:ph type="title"/>
          </p:nvPr>
        </p:nvSpPr>
        <p:spPr/>
        <p:txBody>
          <a:bodyPr/>
          <a:lstStyle/>
          <a:p>
            <a:r>
              <a:rPr lang="en-US"/>
              <a:t>Click to edit Master title style</a:t>
            </a:r>
            <a:endParaRPr lang="nl-BE"/>
          </a:p>
        </p:txBody>
      </p:sp>
      <p:sp>
        <p:nvSpPr>
          <p:cNvPr id="5" name="Rectangle 6"/>
          <p:cNvSpPr>
            <a:spLocks noGrp="1" noChangeArrowheads="1"/>
          </p:cNvSpPr>
          <p:nvPr>
            <p:ph type="sldNum" sz="quarter" idx="11"/>
          </p:nvPr>
        </p:nvSpPr>
        <p:spPr>
          <a:ln/>
        </p:spPr>
        <p:txBody>
          <a:bodyPr/>
          <a:lstStyle>
            <a:lvl1pPr>
              <a:defRPr/>
            </a:lvl1pPr>
          </a:lstStyle>
          <a:p>
            <a:pPr>
              <a:defRPr/>
            </a:pPr>
            <a:fld id="{6CB4A189-3C81-4E8C-AD23-BC9AF6D9BDC6}" type="slidenum">
              <a:rPr lang="en-US"/>
              <a:pPr>
                <a:defRPr/>
              </a:pPr>
              <a:t>‹#›</a:t>
            </a:fld>
            <a:endParaRPr lang="en-US"/>
          </a:p>
        </p:txBody>
      </p:sp>
    </p:spTree>
    <p:extLst>
      <p:ext uri="{BB962C8B-B14F-4D97-AF65-F5344CB8AC3E}">
        <p14:creationId xmlns:p14="http://schemas.microsoft.com/office/powerpoint/2010/main" val="3133318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1300" y="285750"/>
            <a:ext cx="1866900" cy="4229100"/>
          </a:xfrm>
        </p:spPr>
        <p:txBody>
          <a:bodyPr vert="eaVert"/>
          <a:lstStyle/>
          <a:p>
            <a:r>
              <a:rPr lang="en-US"/>
              <a:t>Click to edit Master title style</a:t>
            </a:r>
            <a:endParaRPr lang="nl-NL"/>
          </a:p>
        </p:txBody>
      </p:sp>
      <p:sp>
        <p:nvSpPr>
          <p:cNvPr id="3" name="Vertical Text Placeholder 2"/>
          <p:cNvSpPr>
            <a:spLocks noGrp="1"/>
          </p:cNvSpPr>
          <p:nvPr>
            <p:ph type="body" orient="vert" idx="1"/>
          </p:nvPr>
        </p:nvSpPr>
        <p:spPr>
          <a:xfrm>
            <a:off x="990600" y="285750"/>
            <a:ext cx="5448300" cy="4229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6"/>
          <p:cNvSpPr>
            <a:spLocks noGrp="1" noChangeArrowheads="1"/>
          </p:cNvSpPr>
          <p:nvPr>
            <p:ph type="sldNum" sz="quarter" idx="11"/>
          </p:nvPr>
        </p:nvSpPr>
        <p:spPr>
          <a:ln/>
        </p:spPr>
        <p:txBody>
          <a:bodyPr/>
          <a:lstStyle>
            <a:lvl1pPr>
              <a:defRPr/>
            </a:lvl1pPr>
          </a:lstStyle>
          <a:p>
            <a:pPr>
              <a:defRPr/>
            </a:pPr>
            <a:fld id="{8D3C542E-7E2E-4C1C-B0E8-D8423E3B714F}" type="slidenum">
              <a:rPr lang="en-US"/>
              <a:pPr>
                <a:defRPr/>
              </a:pPr>
              <a:t>‹#›</a:t>
            </a:fld>
            <a:endParaRPr lang="en-US"/>
          </a:p>
        </p:txBody>
      </p:sp>
    </p:spTree>
    <p:extLst>
      <p:ext uri="{BB962C8B-B14F-4D97-AF65-F5344CB8AC3E}">
        <p14:creationId xmlns:p14="http://schemas.microsoft.com/office/powerpoint/2010/main" val="21521077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idx="1"/>
          </p:nvPr>
        </p:nvSpPr>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Rectangle 6"/>
          <p:cNvSpPr>
            <a:spLocks noGrp="1" noChangeArrowheads="1"/>
          </p:cNvSpPr>
          <p:nvPr>
            <p:ph type="sldNum" sz="quarter" idx="11"/>
          </p:nvPr>
        </p:nvSpPr>
        <p:spPr>
          <a:xfrm>
            <a:off x="8541505" y="4686300"/>
            <a:ext cx="576263" cy="171450"/>
          </a:xfrm>
          <a:ln/>
        </p:spPr>
        <p:txBody>
          <a:bodyPr/>
          <a:lstStyle>
            <a:lvl1pPr>
              <a:defRPr/>
            </a:lvl1pPr>
          </a:lstStyle>
          <a:p>
            <a:pPr>
              <a:defRPr/>
            </a:pPr>
            <a:fld id="{D5FB563B-88DB-4430-8754-2A432A89D66C}" type="slidenum">
              <a:rPr lang="en-US"/>
              <a:pPr>
                <a:defRPr/>
              </a:pPr>
              <a:t>‹#›</a:t>
            </a:fld>
            <a:endParaRPr lang="en-US"/>
          </a:p>
        </p:txBody>
      </p:sp>
    </p:spTree>
    <p:extLst>
      <p:ext uri="{BB962C8B-B14F-4D97-AF65-F5344CB8AC3E}">
        <p14:creationId xmlns:p14="http://schemas.microsoft.com/office/powerpoint/2010/main" val="3686558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dirty="0"/>
              <a:t>Click to edit Master title style</a:t>
            </a:r>
            <a:endParaRPr lang="nl-NL"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dirty="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fld id="{FD5C3D87-62FE-4F6B-BD73-7626DAD094AA}" type="slidenum">
              <a:rPr lang="en-US"/>
              <a:pPr>
                <a:defRPr/>
              </a:pPr>
              <a:t>‹#›</a:t>
            </a:fld>
            <a:endParaRPr lang="en-US"/>
          </a:p>
        </p:txBody>
      </p:sp>
    </p:spTree>
    <p:extLst>
      <p:ext uri="{BB962C8B-B14F-4D97-AF65-F5344CB8AC3E}">
        <p14:creationId xmlns:p14="http://schemas.microsoft.com/office/powerpoint/2010/main" val="1049290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3" name="Content Placeholder 2"/>
          <p:cNvSpPr>
            <a:spLocks noGrp="1"/>
          </p:cNvSpPr>
          <p:nvPr>
            <p:ph sz="half" idx="1"/>
          </p:nvPr>
        </p:nvSpPr>
        <p:spPr>
          <a:xfrm>
            <a:off x="990600" y="1028700"/>
            <a:ext cx="3657600" cy="34861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Content Placeholder 3"/>
          <p:cNvSpPr>
            <a:spLocks noGrp="1"/>
          </p:cNvSpPr>
          <p:nvPr>
            <p:ph sz="half" idx="2"/>
          </p:nvPr>
        </p:nvSpPr>
        <p:spPr>
          <a:xfrm>
            <a:off x="4800600" y="1028700"/>
            <a:ext cx="3657600" cy="34861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Rectangle 6"/>
          <p:cNvSpPr>
            <a:spLocks noGrp="1" noChangeArrowheads="1"/>
          </p:cNvSpPr>
          <p:nvPr>
            <p:ph type="sldNum" sz="quarter" idx="11"/>
          </p:nvPr>
        </p:nvSpPr>
        <p:spPr>
          <a:ln/>
        </p:spPr>
        <p:txBody>
          <a:bodyPr/>
          <a:lstStyle>
            <a:lvl1pPr>
              <a:defRPr/>
            </a:lvl1pPr>
          </a:lstStyle>
          <a:p>
            <a:pPr>
              <a:defRPr/>
            </a:pPr>
            <a:fld id="{4998F3BD-CB38-4C9F-B059-4A1F4FD6115D}" type="slidenum">
              <a:rPr lang="en-US"/>
              <a:pPr>
                <a:defRPr/>
              </a:pPr>
              <a:t>‹#›</a:t>
            </a:fld>
            <a:endParaRPr lang="en-US"/>
          </a:p>
        </p:txBody>
      </p:sp>
    </p:spTree>
    <p:extLst>
      <p:ext uri="{BB962C8B-B14F-4D97-AF65-F5344CB8AC3E}">
        <p14:creationId xmlns:p14="http://schemas.microsoft.com/office/powerpoint/2010/main" val="304241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nl-NL"/>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8" name="Rectangle 6"/>
          <p:cNvSpPr>
            <a:spLocks noGrp="1" noChangeArrowheads="1"/>
          </p:cNvSpPr>
          <p:nvPr>
            <p:ph type="sldNum" sz="quarter" idx="11"/>
          </p:nvPr>
        </p:nvSpPr>
        <p:spPr>
          <a:ln/>
        </p:spPr>
        <p:txBody>
          <a:bodyPr/>
          <a:lstStyle>
            <a:lvl1pPr>
              <a:defRPr/>
            </a:lvl1pPr>
          </a:lstStyle>
          <a:p>
            <a:pPr>
              <a:defRPr/>
            </a:pPr>
            <a:fld id="{4C24DAAB-8D17-41B3-A23D-EB46434F5BAF}" type="slidenum">
              <a:rPr lang="en-US"/>
              <a:pPr>
                <a:defRPr/>
              </a:pPr>
              <a:t>‹#›</a:t>
            </a:fld>
            <a:endParaRPr lang="en-US"/>
          </a:p>
        </p:txBody>
      </p:sp>
    </p:spTree>
    <p:extLst>
      <p:ext uri="{BB962C8B-B14F-4D97-AF65-F5344CB8AC3E}">
        <p14:creationId xmlns:p14="http://schemas.microsoft.com/office/powerpoint/2010/main" val="3370378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nl-NL"/>
          </a:p>
        </p:txBody>
      </p:sp>
      <p:sp>
        <p:nvSpPr>
          <p:cNvPr id="4" name="Rectangle 6"/>
          <p:cNvSpPr>
            <a:spLocks noGrp="1" noChangeArrowheads="1"/>
          </p:cNvSpPr>
          <p:nvPr>
            <p:ph type="sldNum" sz="quarter" idx="11"/>
          </p:nvPr>
        </p:nvSpPr>
        <p:spPr>
          <a:ln/>
        </p:spPr>
        <p:txBody>
          <a:bodyPr/>
          <a:lstStyle>
            <a:lvl1pPr>
              <a:defRPr/>
            </a:lvl1pPr>
          </a:lstStyle>
          <a:p>
            <a:pPr>
              <a:defRPr/>
            </a:pPr>
            <a:fld id="{9E263273-95E5-402D-8350-78808E101250}" type="slidenum">
              <a:rPr lang="en-US"/>
              <a:pPr>
                <a:defRPr/>
              </a:pPr>
              <a:t>‹#›</a:t>
            </a:fld>
            <a:endParaRPr lang="en-US"/>
          </a:p>
        </p:txBody>
      </p:sp>
    </p:spTree>
    <p:extLst>
      <p:ext uri="{BB962C8B-B14F-4D97-AF65-F5344CB8AC3E}">
        <p14:creationId xmlns:p14="http://schemas.microsoft.com/office/powerpoint/2010/main" val="24307272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fld id="{D68A1EA1-D295-4DBF-93A7-FD531CE85679}" type="slidenum">
              <a:rPr lang="en-US"/>
              <a:pPr>
                <a:defRPr/>
              </a:pPr>
              <a:t>‹#›</a:t>
            </a:fld>
            <a:endParaRPr lang="en-US"/>
          </a:p>
        </p:txBody>
      </p:sp>
    </p:spTree>
    <p:extLst>
      <p:ext uri="{BB962C8B-B14F-4D97-AF65-F5344CB8AC3E}">
        <p14:creationId xmlns:p14="http://schemas.microsoft.com/office/powerpoint/2010/main" val="52635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endParaRPr lang="nl-NL"/>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fld id="{4337143F-8B92-4F2E-9F9D-597FB19502D8}" type="slidenum">
              <a:rPr lang="en-US"/>
              <a:pPr>
                <a:defRPr/>
              </a:pPr>
              <a:t>‹#›</a:t>
            </a:fld>
            <a:endParaRPr lang="en-US"/>
          </a:p>
        </p:txBody>
      </p:sp>
    </p:spTree>
    <p:extLst>
      <p:ext uri="{BB962C8B-B14F-4D97-AF65-F5344CB8AC3E}">
        <p14:creationId xmlns:p14="http://schemas.microsoft.com/office/powerpoint/2010/main" val="127237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endParaRPr lang="nl-NL"/>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nl-NL"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fld id="{634CCA41-D37E-4260-A496-0ECC97780C7E}" type="slidenum">
              <a:rPr lang="en-US"/>
              <a:pPr>
                <a:defRPr/>
              </a:pPr>
              <a:t>‹#›</a:t>
            </a:fld>
            <a:endParaRPr lang="en-US"/>
          </a:p>
        </p:txBody>
      </p:sp>
    </p:spTree>
    <p:extLst>
      <p:ext uri="{BB962C8B-B14F-4D97-AF65-F5344CB8AC3E}">
        <p14:creationId xmlns:p14="http://schemas.microsoft.com/office/powerpoint/2010/main" val="776052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59632" y="285750"/>
            <a:ext cx="7056784"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95536" y="1028700"/>
            <a:ext cx="8496944" cy="34861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8567737" y="4487974"/>
            <a:ext cx="576263" cy="1714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675">
                <a:solidFill>
                  <a:srgbClr val="333399"/>
                </a:solidFill>
                <a:latin typeface="Arial" charset="0"/>
                <a:ea typeface="ＭＳ Ｐゴシック" charset="-128"/>
                <a:cs typeface="+mn-cs"/>
              </a:defRPr>
            </a:lvl1pPr>
          </a:lstStyle>
          <a:p>
            <a:pPr>
              <a:defRPr/>
            </a:pPr>
            <a:fld id="{9DE45B2E-C2AA-47BA-AA40-A4721CFB9F89}" type="slidenum">
              <a:rPr lang="en-US"/>
              <a:pPr>
                <a:defRPr/>
              </a:pPr>
              <a:t>‹#›</a:t>
            </a:fld>
            <a:endParaRPr lang="en-US"/>
          </a:p>
        </p:txBody>
      </p:sp>
      <p:sp>
        <p:nvSpPr>
          <p:cNvPr id="2" name="Rectangle 13"/>
          <p:cNvSpPr>
            <a:spLocks noChangeArrowheads="1"/>
          </p:cNvSpPr>
          <p:nvPr userDrawn="1"/>
        </p:nvSpPr>
        <p:spPr bwMode="auto">
          <a:xfrm rot="5400000">
            <a:off x="4438252" y="458290"/>
            <a:ext cx="267494" cy="9144001"/>
          </a:xfrm>
          <a:prstGeom prst="rect">
            <a:avLst/>
          </a:prstGeom>
          <a:gradFill rotWithShape="1">
            <a:gsLst>
              <a:gs pos="0">
                <a:srgbClr val="257DFF"/>
              </a:gs>
              <a:gs pos="100000">
                <a:srgbClr val="113A76"/>
              </a:gs>
            </a:gsLst>
            <a:path path="shape">
              <a:fillToRect l="50000" t="50000" r="50000" b="50000"/>
            </a:path>
          </a:gradFill>
          <a:ln w="9525">
            <a:noFill/>
            <a:miter lim="800000"/>
            <a:headEnd/>
            <a:tailEnd/>
          </a:ln>
        </p:spPr>
        <p:txBody>
          <a:bodyPr wrap="none" lIns="68561" tIns="34281" rIns="68561" bIns="34281" anchor="ctr"/>
          <a:lstStyle/>
          <a:p>
            <a:pPr>
              <a:defRPr/>
            </a:pPr>
            <a:endParaRPr lang="nl-NL" sz="1800">
              <a:solidFill>
                <a:srgbClr val="000000"/>
              </a:solidFill>
              <a:latin typeface="Times New Roman" charset="0"/>
              <a:ea typeface="ＭＳ Ｐゴシック" charset="-128"/>
            </a:endParaRPr>
          </a:p>
        </p:txBody>
      </p:sp>
      <p:pic>
        <p:nvPicPr>
          <p:cNvPr id="9" name="Picture 1">
            <a:extLst>
              <a:ext uri="{FF2B5EF4-FFF2-40B4-BE49-F238E27FC236}">
                <a16:creationId xmlns:a16="http://schemas.microsoft.com/office/drawing/2014/main" id="{0E6EC88C-5B2D-B94E-99DE-D4A662D96C64}"/>
              </a:ext>
            </a:extLst>
          </p:cNvPr>
          <p:cNvPicPr>
            <a:picLocks noChangeAspect="1"/>
          </p:cNvPicPr>
          <p:nvPr userDrawn="1"/>
        </p:nvPicPr>
        <p:blipFill>
          <a:blip r:embed="rId13" cstate="email">
            <a:extLst>
              <a:ext uri="{28A0092B-C50C-407E-A947-70E740481C1C}">
                <a14:useLocalDpi xmlns:a14="http://schemas.microsoft.com/office/drawing/2010/main"/>
              </a:ext>
            </a:extLst>
          </a:blip>
          <a:srcRect/>
          <a:stretch>
            <a:fillRect/>
          </a:stretch>
        </p:blipFill>
        <p:spPr bwMode="auto">
          <a:xfrm>
            <a:off x="0" y="0"/>
            <a:ext cx="755576" cy="519113"/>
          </a:xfrm>
          <a:prstGeom prst="rect">
            <a:avLst/>
          </a:prstGeom>
          <a:noFill/>
          <a:ln w="9525">
            <a:noFill/>
            <a:miter lim="800000"/>
            <a:headEnd/>
            <a:tailEnd/>
          </a:ln>
        </p:spPr>
      </p:pic>
      <p:sp>
        <p:nvSpPr>
          <p:cNvPr id="7" name="Tijdelijke aanduiding voor voettekst 1">
            <a:extLst>
              <a:ext uri="{FF2B5EF4-FFF2-40B4-BE49-F238E27FC236}">
                <a16:creationId xmlns:a16="http://schemas.microsoft.com/office/drawing/2014/main" id="{0D9FBB75-EDB0-9448-9197-C5ECAD40C1F9}"/>
              </a:ext>
            </a:extLst>
          </p:cNvPr>
          <p:cNvSpPr>
            <a:spLocks noGrp="1"/>
          </p:cNvSpPr>
          <p:nvPr>
            <p:ph type="ftr" sz="quarter" idx="3"/>
          </p:nvPr>
        </p:nvSpPr>
        <p:spPr>
          <a:xfrm>
            <a:off x="1191579" y="4803998"/>
            <a:ext cx="6904855" cy="216024"/>
          </a:xfrm>
          <a:prstGeom prst="rect">
            <a:avLst/>
          </a:prstGeom>
        </p:spPr>
        <p:txBody>
          <a:bodyPr/>
          <a:lstStyle>
            <a:lvl1pPr algn="l">
              <a:defRPr sz="1000">
                <a:solidFill>
                  <a:srgbClr val="2D5AB4"/>
                </a:solidFill>
              </a:defRPr>
            </a:lvl1pPr>
          </a:lstStyle>
          <a:p>
            <a:pPr>
              <a:defRPr/>
            </a:pPr>
            <a:r>
              <a:rPr lang="en-US" dirty="0"/>
              <a:t>European Bioanalysis Forum. </a:t>
            </a:r>
            <a:r>
              <a:rPr lang="en-US" dirty="0" err="1"/>
              <a:t>vzw</a:t>
            </a:r>
            <a:r>
              <a:rPr lang="en-US" dirty="0"/>
              <a:t>, </a:t>
            </a:r>
            <a:r>
              <a:rPr lang="en-US" dirty="0" err="1"/>
              <a:t>Havenlaan</a:t>
            </a:r>
            <a:r>
              <a:rPr lang="en-US" dirty="0"/>
              <a:t> 86c b204, 1000 Brussels, (Belgium)        contact:  http://</a:t>
            </a:r>
            <a:r>
              <a:rPr lang="en-US" dirty="0" err="1"/>
              <a:t>www.e</a:t>
            </a:r>
            <a:r>
              <a:rPr lang="en-US" dirty="0"/>
              <a:t>-b-</a:t>
            </a:r>
            <a:r>
              <a:rPr lang="en-US" dirty="0" err="1"/>
              <a:t>f.eu</a:t>
            </a:r>
            <a:endParaRPr lang="en-US" dirty="0"/>
          </a:p>
        </p:txBody>
      </p:sp>
      <p:pic>
        <p:nvPicPr>
          <p:cNvPr id="8" name="Picture 7">
            <a:extLst>
              <a:ext uri="{FF2B5EF4-FFF2-40B4-BE49-F238E27FC236}">
                <a16:creationId xmlns:a16="http://schemas.microsoft.com/office/drawing/2014/main" id="{76F5701F-ABB2-E649-B63A-29E98D1586F1}"/>
              </a:ext>
            </a:extLst>
          </p:cNvPr>
          <p:cNvPicPr>
            <a:picLocks noChangeAspect="1"/>
          </p:cNvPicPr>
          <p:nvPr userDrawn="1"/>
        </p:nvPicPr>
        <p:blipFill rotWithShape="1">
          <a:blip r:embed="rId14">
            <a:duotone>
              <a:schemeClr val="accent4">
                <a:shade val="45000"/>
                <a:satMod val="135000"/>
              </a:schemeClr>
              <a:prstClr val="white"/>
            </a:duotone>
          </a:blip>
          <a:srcRect r="42888"/>
          <a:stretch/>
        </p:blipFill>
        <p:spPr>
          <a:xfrm>
            <a:off x="1" y="3939902"/>
            <a:ext cx="5220071" cy="1247772"/>
          </a:xfrm>
          <a:prstGeom prst="rect">
            <a:avLst/>
          </a:prstGeom>
        </p:spPr>
      </p:pic>
      <p:pic>
        <p:nvPicPr>
          <p:cNvPr id="10" name="Picture 9">
            <a:extLst>
              <a:ext uri="{FF2B5EF4-FFF2-40B4-BE49-F238E27FC236}">
                <a16:creationId xmlns:a16="http://schemas.microsoft.com/office/drawing/2014/main" id="{42958E95-11BF-074F-82C5-8E53913EC005}"/>
              </a:ext>
            </a:extLst>
          </p:cNvPr>
          <p:cNvPicPr>
            <a:picLocks noChangeAspect="1"/>
          </p:cNvPicPr>
          <p:nvPr userDrawn="1"/>
        </p:nvPicPr>
        <p:blipFill rotWithShape="1">
          <a:blip r:embed="rId14">
            <a:duotone>
              <a:schemeClr val="accent4">
                <a:shade val="45000"/>
                <a:satMod val="135000"/>
              </a:schemeClr>
              <a:prstClr val="white"/>
            </a:duotone>
          </a:blip>
          <a:srcRect l="13022" r="42888"/>
          <a:stretch/>
        </p:blipFill>
        <p:spPr>
          <a:xfrm>
            <a:off x="5076056" y="3931470"/>
            <a:ext cx="4067944" cy="1247772"/>
          </a:xfrm>
          <a:prstGeom prst="rect">
            <a:avLst/>
          </a:prstGeom>
        </p:spPr>
      </p:pic>
    </p:spTree>
    <p:extLst>
      <p:ext uri="{BB962C8B-B14F-4D97-AF65-F5344CB8AC3E}">
        <p14:creationId xmlns:p14="http://schemas.microsoft.com/office/powerpoint/2010/main" val="2108596555"/>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dt="0"/>
  <p:txStyles>
    <p:titleStyle>
      <a:lvl1pPr algn="l" rtl="0" eaLnBrk="0" fontAlgn="base" hangingPunct="0">
        <a:spcBef>
          <a:spcPct val="0"/>
        </a:spcBef>
        <a:spcAft>
          <a:spcPct val="0"/>
        </a:spcAft>
        <a:defRPr sz="2400">
          <a:solidFill>
            <a:srgbClr val="2D5AB4"/>
          </a:solidFill>
          <a:latin typeface="+mj-lt"/>
          <a:ea typeface="ＭＳ Ｐゴシック" charset="-128"/>
          <a:cs typeface="ＭＳ Ｐゴシック"/>
        </a:defRPr>
      </a:lvl1pPr>
      <a:lvl2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2pPr>
      <a:lvl3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3pPr>
      <a:lvl4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4pPr>
      <a:lvl5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5pPr>
      <a:lvl6pPr marL="342900" algn="l" rtl="0" fontAlgn="base">
        <a:spcBef>
          <a:spcPct val="0"/>
        </a:spcBef>
        <a:spcAft>
          <a:spcPct val="0"/>
        </a:spcAft>
        <a:defRPr sz="2400">
          <a:solidFill>
            <a:srgbClr val="333399"/>
          </a:solidFill>
          <a:latin typeface="Arial" charset="0"/>
        </a:defRPr>
      </a:lvl6pPr>
      <a:lvl7pPr marL="685800" algn="l" rtl="0" fontAlgn="base">
        <a:spcBef>
          <a:spcPct val="0"/>
        </a:spcBef>
        <a:spcAft>
          <a:spcPct val="0"/>
        </a:spcAft>
        <a:defRPr sz="2400">
          <a:solidFill>
            <a:srgbClr val="333399"/>
          </a:solidFill>
          <a:latin typeface="Arial" charset="0"/>
        </a:defRPr>
      </a:lvl7pPr>
      <a:lvl8pPr marL="1028700" algn="l" rtl="0" fontAlgn="base">
        <a:spcBef>
          <a:spcPct val="0"/>
        </a:spcBef>
        <a:spcAft>
          <a:spcPct val="0"/>
        </a:spcAft>
        <a:defRPr sz="2400">
          <a:solidFill>
            <a:srgbClr val="333399"/>
          </a:solidFill>
          <a:latin typeface="Arial" charset="0"/>
        </a:defRPr>
      </a:lvl8pPr>
      <a:lvl9pPr marL="1371600" algn="l" rtl="0" fontAlgn="base">
        <a:spcBef>
          <a:spcPct val="0"/>
        </a:spcBef>
        <a:spcAft>
          <a:spcPct val="0"/>
        </a:spcAft>
        <a:defRPr sz="2400">
          <a:solidFill>
            <a:srgbClr val="333399"/>
          </a:solidFill>
          <a:latin typeface="Arial" charset="0"/>
        </a:defRPr>
      </a:lvl9pPr>
    </p:titleStyle>
    <p:bodyStyle>
      <a:lvl1pPr marL="257175" indent="-257175" algn="l" rtl="0" eaLnBrk="0" fontAlgn="base" hangingPunct="0">
        <a:lnSpc>
          <a:spcPct val="90000"/>
        </a:lnSpc>
        <a:spcBef>
          <a:spcPct val="20000"/>
        </a:spcBef>
        <a:spcAft>
          <a:spcPct val="0"/>
        </a:spcAft>
        <a:buFont typeface="Wingdings" pitchFamily="2" charset="2"/>
        <a:buChar char="Ø"/>
        <a:defRPr sz="1800">
          <a:solidFill>
            <a:srgbClr val="2D5AB4"/>
          </a:solidFill>
          <a:latin typeface="+mn-lt"/>
          <a:ea typeface="ＭＳ Ｐゴシック" charset="-128"/>
          <a:cs typeface="ＭＳ Ｐゴシック"/>
        </a:defRPr>
      </a:lvl1pPr>
      <a:lvl2pPr marL="557213" indent="-214313" algn="l" rtl="0" eaLnBrk="0" fontAlgn="base" hangingPunct="0">
        <a:lnSpc>
          <a:spcPct val="90000"/>
        </a:lnSpc>
        <a:spcBef>
          <a:spcPct val="20000"/>
        </a:spcBef>
        <a:spcAft>
          <a:spcPct val="0"/>
        </a:spcAft>
        <a:buChar char="–"/>
        <a:defRPr sz="1800">
          <a:solidFill>
            <a:srgbClr val="2D5AB4"/>
          </a:solidFill>
          <a:latin typeface="+mn-lt"/>
          <a:ea typeface="ＭＳ Ｐゴシック" charset="-128"/>
          <a:cs typeface="ＭＳ Ｐゴシック"/>
        </a:defRPr>
      </a:lvl2pPr>
      <a:lvl3pPr marL="857250" indent="-171450" algn="l" rtl="0" eaLnBrk="0" fontAlgn="base" hangingPunct="0">
        <a:lnSpc>
          <a:spcPct val="90000"/>
        </a:lnSpc>
        <a:spcBef>
          <a:spcPct val="20000"/>
        </a:spcBef>
        <a:spcAft>
          <a:spcPct val="0"/>
        </a:spcAft>
        <a:buChar char="o"/>
        <a:defRPr sz="1500">
          <a:solidFill>
            <a:srgbClr val="2D5AB4"/>
          </a:solidFill>
          <a:latin typeface="+mn-lt"/>
          <a:ea typeface="ＭＳ Ｐゴシック" charset="-128"/>
          <a:cs typeface="ＭＳ Ｐゴシック"/>
        </a:defRPr>
      </a:lvl3pPr>
      <a:lvl4pPr marL="12001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4pPr>
      <a:lvl5pPr marL="15430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5pPr>
      <a:lvl6pPr marL="1885950" indent="-171450" algn="l" rtl="0" fontAlgn="base">
        <a:lnSpc>
          <a:spcPct val="90000"/>
        </a:lnSpc>
        <a:spcBef>
          <a:spcPct val="20000"/>
        </a:spcBef>
        <a:spcAft>
          <a:spcPct val="0"/>
        </a:spcAft>
        <a:buChar char="»"/>
        <a:defRPr>
          <a:solidFill>
            <a:srgbClr val="333399"/>
          </a:solidFill>
          <a:latin typeface="+mn-lt"/>
        </a:defRPr>
      </a:lvl6pPr>
      <a:lvl7pPr marL="2228850" indent="-171450" algn="l" rtl="0" fontAlgn="base">
        <a:lnSpc>
          <a:spcPct val="90000"/>
        </a:lnSpc>
        <a:spcBef>
          <a:spcPct val="20000"/>
        </a:spcBef>
        <a:spcAft>
          <a:spcPct val="0"/>
        </a:spcAft>
        <a:buChar char="»"/>
        <a:defRPr>
          <a:solidFill>
            <a:srgbClr val="333399"/>
          </a:solidFill>
          <a:latin typeface="+mn-lt"/>
        </a:defRPr>
      </a:lvl7pPr>
      <a:lvl8pPr marL="2571750" indent="-171450" algn="l" rtl="0" fontAlgn="base">
        <a:lnSpc>
          <a:spcPct val="90000"/>
        </a:lnSpc>
        <a:spcBef>
          <a:spcPct val="20000"/>
        </a:spcBef>
        <a:spcAft>
          <a:spcPct val="0"/>
        </a:spcAft>
        <a:buChar char="»"/>
        <a:defRPr>
          <a:solidFill>
            <a:srgbClr val="333399"/>
          </a:solidFill>
          <a:latin typeface="+mn-lt"/>
        </a:defRPr>
      </a:lvl8pPr>
      <a:lvl9pPr marL="2914650" indent="-171450" algn="l" rtl="0" fontAlgn="base">
        <a:lnSpc>
          <a:spcPct val="90000"/>
        </a:lnSpc>
        <a:spcBef>
          <a:spcPct val="20000"/>
        </a:spcBef>
        <a:spcAft>
          <a:spcPct val="0"/>
        </a:spcAft>
        <a:buChar char="»"/>
        <a:defRPr>
          <a:solidFill>
            <a:srgbClr val="333399"/>
          </a:solidFill>
          <a:latin typeface="+mn-lt"/>
        </a:defRPr>
      </a:lvl9pPr>
    </p:bodyStyle>
    <p:otherStyle>
      <a:defPPr>
        <a:defRPr lang="nl-NL"/>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9.emf"/></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 Id="rId5" Type="http://schemas.openxmlformats.org/officeDocument/2006/relationships/image" Target="../media/image9.emf"/><Relationship Id="rId4" Type="http://schemas.openxmlformats.org/officeDocument/2006/relationships/oleObject" Target="../embeddings/oleObject2.bin"/></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e-b-f.eu/"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4B0BEE0F-C1CF-8943-93A4-7D6844513A5C}"/>
              </a:ext>
            </a:extLst>
          </p:cNvPr>
          <p:cNvSpPr txBox="1">
            <a:spLocks/>
          </p:cNvSpPr>
          <p:nvPr/>
        </p:nvSpPr>
        <p:spPr bwMode="auto">
          <a:xfrm>
            <a:off x="4968043" y="996093"/>
            <a:ext cx="3780421" cy="179168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rtl="0" eaLnBrk="0" fontAlgn="base" hangingPunct="0">
              <a:spcBef>
                <a:spcPct val="0"/>
              </a:spcBef>
              <a:spcAft>
                <a:spcPct val="0"/>
              </a:spcAft>
              <a:defRPr sz="2400">
                <a:solidFill>
                  <a:srgbClr val="2D5AB4"/>
                </a:solidFill>
                <a:latin typeface="+mj-lt"/>
                <a:ea typeface="ＭＳ Ｐゴシック" charset="-128"/>
                <a:cs typeface="ＭＳ Ｐゴシック"/>
              </a:defRPr>
            </a:lvl1pPr>
            <a:lvl2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2pPr>
            <a:lvl3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3pPr>
            <a:lvl4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4pPr>
            <a:lvl5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5pPr>
            <a:lvl6pPr marL="342900" algn="l" rtl="0" fontAlgn="base">
              <a:spcBef>
                <a:spcPct val="0"/>
              </a:spcBef>
              <a:spcAft>
                <a:spcPct val="0"/>
              </a:spcAft>
              <a:defRPr sz="2400">
                <a:solidFill>
                  <a:srgbClr val="333399"/>
                </a:solidFill>
                <a:latin typeface="Arial" charset="0"/>
              </a:defRPr>
            </a:lvl6pPr>
            <a:lvl7pPr marL="685800" algn="l" rtl="0" fontAlgn="base">
              <a:spcBef>
                <a:spcPct val="0"/>
              </a:spcBef>
              <a:spcAft>
                <a:spcPct val="0"/>
              </a:spcAft>
              <a:defRPr sz="2400">
                <a:solidFill>
                  <a:srgbClr val="333399"/>
                </a:solidFill>
                <a:latin typeface="Arial" charset="0"/>
              </a:defRPr>
            </a:lvl7pPr>
            <a:lvl8pPr marL="1028700" algn="l" rtl="0" fontAlgn="base">
              <a:spcBef>
                <a:spcPct val="0"/>
              </a:spcBef>
              <a:spcAft>
                <a:spcPct val="0"/>
              </a:spcAft>
              <a:defRPr sz="2400">
                <a:solidFill>
                  <a:srgbClr val="333399"/>
                </a:solidFill>
                <a:latin typeface="Arial" charset="0"/>
              </a:defRPr>
            </a:lvl8pPr>
            <a:lvl9pPr marL="1371600" algn="l" rtl="0" fontAlgn="base">
              <a:spcBef>
                <a:spcPct val="0"/>
              </a:spcBef>
              <a:spcAft>
                <a:spcPct val="0"/>
              </a:spcAft>
              <a:defRPr sz="2400">
                <a:solidFill>
                  <a:srgbClr val="333399"/>
                </a:solidFill>
                <a:latin typeface="Arial" charset="0"/>
              </a:defRPr>
            </a:lvl9pPr>
          </a:lstStyle>
          <a:p>
            <a:pPr>
              <a:spcBef>
                <a:spcPts val="0"/>
              </a:spcBef>
            </a:pPr>
            <a:r>
              <a:rPr lang="en-GB" sz="2000" b="1" kern="0" dirty="0">
                <a:solidFill>
                  <a:srgbClr val="2C5AB4"/>
                </a:solidFill>
              </a:rPr>
              <a:t>Feedback from Workshop</a:t>
            </a:r>
            <a:endParaRPr lang="en-GB" sz="700" kern="0" dirty="0">
              <a:solidFill>
                <a:srgbClr val="2C5AB4"/>
              </a:solidFill>
              <a:ea typeface="Bodoni Ornaments" pitchFamily="2" charset="0"/>
              <a:cs typeface="Angsana New" panose="02020603050405020304" pitchFamily="18" charset="-34"/>
            </a:endParaRPr>
          </a:p>
          <a:p>
            <a:pPr marL="216000">
              <a:lnSpc>
                <a:spcPct val="110000"/>
              </a:lnSpc>
              <a:spcBef>
                <a:spcPts val="0"/>
              </a:spcBef>
            </a:pPr>
            <a:br>
              <a:rPr lang="en-GB" sz="800" kern="0" dirty="0">
                <a:solidFill>
                  <a:srgbClr val="2C5AB4"/>
                </a:solidFill>
                <a:ea typeface="Bodoni Ornaments" pitchFamily="2" charset="0"/>
                <a:cs typeface="Angsana New" panose="02020603050405020304" pitchFamily="18" charset="-34"/>
              </a:rPr>
            </a:br>
            <a:r>
              <a:rPr lang="en-GB" sz="800" kern="0" dirty="0">
                <a:solidFill>
                  <a:srgbClr val="2C5AB4"/>
                </a:solidFill>
                <a:ea typeface="Bodoni Ornaments" pitchFamily="2" charset="0"/>
                <a:cs typeface="Angsana New" panose="02020603050405020304" pitchFamily="18" charset="-34"/>
              </a:rPr>
              <a:t> </a:t>
            </a:r>
            <a:r>
              <a:rPr lang="en-GB" sz="2000" b="1" kern="0" dirty="0">
                <a:solidFill>
                  <a:srgbClr val="2C5AB4"/>
                </a:solidFill>
              </a:rPr>
              <a:t>Towards harmonised implementation of the </a:t>
            </a:r>
          </a:p>
          <a:p>
            <a:pPr marL="216000">
              <a:lnSpc>
                <a:spcPct val="110000"/>
              </a:lnSpc>
              <a:spcBef>
                <a:spcPts val="0"/>
              </a:spcBef>
            </a:pPr>
            <a:r>
              <a:rPr lang="en-GB" sz="2000" b="1" kern="0" dirty="0">
                <a:solidFill>
                  <a:srgbClr val="2C5AB4"/>
                </a:solidFill>
              </a:rPr>
              <a:t>ICH M10 Guideline</a:t>
            </a:r>
            <a:endParaRPr lang="en-GB" sz="1800" b="1" kern="0" dirty="0">
              <a:solidFill>
                <a:srgbClr val="2C5AB4"/>
              </a:solidFill>
            </a:endParaRPr>
          </a:p>
        </p:txBody>
      </p:sp>
      <p:sp>
        <p:nvSpPr>
          <p:cNvPr id="12" name="Subtitle 2">
            <a:extLst>
              <a:ext uri="{FF2B5EF4-FFF2-40B4-BE49-F238E27FC236}">
                <a16:creationId xmlns:a16="http://schemas.microsoft.com/office/drawing/2014/main" id="{929FD3C6-7B50-BE45-8E04-105566C528B2}"/>
              </a:ext>
            </a:extLst>
          </p:cNvPr>
          <p:cNvSpPr txBox="1">
            <a:spLocks/>
          </p:cNvSpPr>
          <p:nvPr/>
        </p:nvSpPr>
        <p:spPr bwMode="auto">
          <a:xfrm>
            <a:off x="5166065" y="3356579"/>
            <a:ext cx="3384376" cy="554787"/>
          </a:xfrm>
          <a:prstGeom prst="rect">
            <a:avLst/>
          </a:prstGeom>
          <a:noFill/>
          <a:ln w="9525">
            <a:noFill/>
            <a:miter lim="800000"/>
            <a:headEnd/>
            <a:tailEnd/>
          </a:ln>
        </p:spPr>
        <p:txBody>
          <a:bodyPr vert="horz" wrap="square" lIns="91440" tIns="45720" rIns="91440" bIns="45720" numCol="1" anchor="t" anchorCtr="1" compatLnSpc="1">
            <a:prstTxWarp prst="textNoShape">
              <a:avLst/>
            </a:prstTxWarp>
          </a:bodyPr>
          <a:lstStyle>
            <a:lvl1pPr marL="0" indent="0" algn="ctr" rtl="0" eaLnBrk="0" fontAlgn="base" hangingPunct="0">
              <a:lnSpc>
                <a:spcPct val="90000"/>
              </a:lnSpc>
              <a:spcBef>
                <a:spcPct val="20000"/>
              </a:spcBef>
              <a:spcAft>
                <a:spcPct val="0"/>
              </a:spcAft>
              <a:buFont typeface="Wingdings" pitchFamily="2" charset="2"/>
              <a:buNone/>
              <a:defRPr sz="1800">
                <a:solidFill>
                  <a:srgbClr val="2D5AB4"/>
                </a:solidFill>
                <a:latin typeface="+mn-lt"/>
                <a:ea typeface="ＭＳ Ｐゴシック" charset="-128"/>
                <a:cs typeface="ＭＳ Ｐゴシック"/>
              </a:defRPr>
            </a:lvl1pPr>
            <a:lvl2pPr marL="557213" indent="-214313" algn="l" rtl="0" eaLnBrk="0" fontAlgn="base" hangingPunct="0">
              <a:lnSpc>
                <a:spcPct val="90000"/>
              </a:lnSpc>
              <a:spcBef>
                <a:spcPct val="20000"/>
              </a:spcBef>
              <a:spcAft>
                <a:spcPct val="0"/>
              </a:spcAft>
              <a:buChar char="–"/>
              <a:defRPr sz="1800">
                <a:solidFill>
                  <a:srgbClr val="2D5AB4"/>
                </a:solidFill>
                <a:latin typeface="+mn-lt"/>
                <a:ea typeface="ＭＳ Ｐゴシック" charset="-128"/>
                <a:cs typeface="ＭＳ Ｐゴシック"/>
              </a:defRPr>
            </a:lvl2pPr>
            <a:lvl3pPr marL="857250" indent="-171450" algn="l" rtl="0" eaLnBrk="0" fontAlgn="base" hangingPunct="0">
              <a:lnSpc>
                <a:spcPct val="90000"/>
              </a:lnSpc>
              <a:spcBef>
                <a:spcPct val="20000"/>
              </a:spcBef>
              <a:spcAft>
                <a:spcPct val="0"/>
              </a:spcAft>
              <a:buChar char="o"/>
              <a:defRPr sz="1500">
                <a:solidFill>
                  <a:srgbClr val="2D5AB4"/>
                </a:solidFill>
                <a:latin typeface="+mn-lt"/>
                <a:ea typeface="ＭＳ Ｐゴシック" charset="-128"/>
                <a:cs typeface="ＭＳ Ｐゴシック"/>
              </a:defRPr>
            </a:lvl3pPr>
            <a:lvl4pPr marL="12001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4pPr>
            <a:lvl5pPr marL="15430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5pPr>
            <a:lvl6pPr marL="1885950" indent="-171450" algn="l" rtl="0" fontAlgn="base">
              <a:lnSpc>
                <a:spcPct val="90000"/>
              </a:lnSpc>
              <a:spcBef>
                <a:spcPct val="20000"/>
              </a:spcBef>
              <a:spcAft>
                <a:spcPct val="0"/>
              </a:spcAft>
              <a:buChar char="»"/>
              <a:defRPr>
                <a:solidFill>
                  <a:srgbClr val="333399"/>
                </a:solidFill>
                <a:latin typeface="+mn-lt"/>
              </a:defRPr>
            </a:lvl6pPr>
            <a:lvl7pPr marL="2228850" indent="-171450" algn="l" rtl="0" fontAlgn="base">
              <a:lnSpc>
                <a:spcPct val="90000"/>
              </a:lnSpc>
              <a:spcBef>
                <a:spcPct val="20000"/>
              </a:spcBef>
              <a:spcAft>
                <a:spcPct val="0"/>
              </a:spcAft>
              <a:buChar char="»"/>
              <a:defRPr>
                <a:solidFill>
                  <a:srgbClr val="333399"/>
                </a:solidFill>
                <a:latin typeface="+mn-lt"/>
              </a:defRPr>
            </a:lvl7pPr>
            <a:lvl8pPr marL="2571750" indent="-171450" algn="l" rtl="0" fontAlgn="base">
              <a:lnSpc>
                <a:spcPct val="90000"/>
              </a:lnSpc>
              <a:spcBef>
                <a:spcPct val="20000"/>
              </a:spcBef>
              <a:spcAft>
                <a:spcPct val="0"/>
              </a:spcAft>
              <a:buChar char="»"/>
              <a:defRPr>
                <a:solidFill>
                  <a:srgbClr val="333399"/>
                </a:solidFill>
                <a:latin typeface="+mn-lt"/>
              </a:defRPr>
            </a:lvl8pPr>
            <a:lvl9pPr marL="2914650" indent="-171450" algn="l" rtl="0" fontAlgn="base">
              <a:lnSpc>
                <a:spcPct val="90000"/>
              </a:lnSpc>
              <a:spcBef>
                <a:spcPct val="20000"/>
              </a:spcBef>
              <a:spcAft>
                <a:spcPct val="0"/>
              </a:spcAft>
              <a:buChar char="»"/>
              <a:defRPr>
                <a:solidFill>
                  <a:srgbClr val="333399"/>
                </a:solidFill>
                <a:latin typeface="+mn-lt"/>
              </a:defRPr>
            </a:lvl9pPr>
          </a:lstStyle>
          <a:p>
            <a:r>
              <a:rPr lang="en-US" sz="900" b="1" i="1" kern="0" dirty="0"/>
              <a:t>  </a:t>
            </a:r>
            <a:r>
              <a:rPr lang="en-US" sz="1200" b="1" kern="0" dirty="0"/>
              <a:t>ICH M10 team</a:t>
            </a:r>
            <a:endParaRPr lang="en-US" sz="1100" kern="0" dirty="0"/>
          </a:p>
        </p:txBody>
      </p:sp>
    </p:spTree>
    <p:extLst>
      <p:ext uri="{BB962C8B-B14F-4D97-AF65-F5344CB8AC3E}">
        <p14:creationId xmlns:p14="http://schemas.microsoft.com/office/powerpoint/2010/main" val="2467072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a:xfrm>
            <a:off x="1259632" y="488082"/>
            <a:ext cx="7056784" cy="571500"/>
          </a:xfrm>
        </p:spPr>
        <p:txBody>
          <a:bodyPr/>
          <a:lstStyle/>
          <a:p>
            <a:r>
              <a:rPr lang="en-GB" i="1" dirty="0"/>
              <a:t>(3.2.5.2 Evaluation of Accuracy and Precision)</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10</a:t>
            </a:fld>
            <a:endParaRPr lang="en-US"/>
          </a:p>
        </p:txBody>
      </p:sp>
      <p:sp>
        <p:nvSpPr>
          <p:cNvPr id="3" name="Content Placeholder 2">
            <a:extLst>
              <a:ext uri="{FF2B5EF4-FFF2-40B4-BE49-F238E27FC236}">
                <a16:creationId xmlns:a16="http://schemas.microsoft.com/office/drawing/2014/main" id="{155C513F-4488-E52A-8D09-56F844E7D45F}"/>
              </a:ext>
            </a:extLst>
          </p:cNvPr>
          <p:cNvSpPr>
            <a:spLocks noGrp="1"/>
          </p:cNvSpPr>
          <p:nvPr>
            <p:ph idx="1"/>
          </p:nvPr>
        </p:nvSpPr>
        <p:spPr>
          <a:xfrm>
            <a:off x="1331640" y="1131590"/>
            <a:ext cx="7209865" cy="2664296"/>
          </a:xfrm>
        </p:spPr>
        <p:txBody>
          <a:bodyPr/>
          <a:lstStyle/>
          <a:p>
            <a:pPr>
              <a:lnSpc>
                <a:spcPct val="100000"/>
              </a:lnSpc>
            </a:pPr>
            <a:r>
              <a:rPr lang="en-GB" dirty="0"/>
              <a:t>Majority understand design and that fresh calibration is used for at least one A&amp;P run</a:t>
            </a:r>
          </a:p>
          <a:p>
            <a:pPr>
              <a:lnSpc>
                <a:spcPct val="100000"/>
              </a:lnSpc>
            </a:pPr>
            <a:r>
              <a:rPr lang="en-GB" dirty="0"/>
              <a:t>Majority agree that QCs don’t need to be fresh (if frozen, then we need to document stability)</a:t>
            </a:r>
          </a:p>
          <a:p>
            <a:pPr>
              <a:lnSpc>
                <a:spcPct val="100000"/>
              </a:lnSpc>
            </a:pPr>
            <a:r>
              <a:rPr lang="en-GB" dirty="0"/>
              <a:t>Majority understand design and value of the ‘full size’ robustness run </a:t>
            </a:r>
          </a:p>
          <a:p>
            <a:pPr>
              <a:lnSpc>
                <a:spcPct val="100000"/>
              </a:lnSpc>
            </a:pPr>
            <a:r>
              <a:rPr lang="en-GB" dirty="0"/>
              <a:t>EBF need to provide examples of A&amp;P calculations (within-day,  between day, ANOVA)</a:t>
            </a:r>
          </a:p>
          <a:p>
            <a:pPr marL="0" indent="0">
              <a:buNone/>
            </a:pPr>
            <a:endParaRPr lang="en-GB" dirty="0"/>
          </a:p>
        </p:txBody>
      </p:sp>
    </p:spTree>
    <p:extLst>
      <p:ext uri="{BB962C8B-B14F-4D97-AF65-F5344CB8AC3E}">
        <p14:creationId xmlns:p14="http://schemas.microsoft.com/office/powerpoint/2010/main" val="2072340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a:xfrm>
            <a:off x="1259632" y="549949"/>
            <a:ext cx="7056784" cy="571500"/>
          </a:xfrm>
        </p:spPr>
        <p:txBody>
          <a:bodyPr/>
          <a:lstStyle/>
          <a:p>
            <a:r>
              <a:rPr lang="en-GB" i="1" dirty="0"/>
              <a:t>(3.2.7 Dilution Integrity)</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11</a:t>
            </a:fld>
            <a:endParaRPr lang="en-US"/>
          </a:p>
        </p:txBody>
      </p:sp>
      <p:sp>
        <p:nvSpPr>
          <p:cNvPr id="3" name="Content Placeholder 2">
            <a:extLst>
              <a:ext uri="{FF2B5EF4-FFF2-40B4-BE49-F238E27FC236}">
                <a16:creationId xmlns:a16="http://schemas.microsoft.com/office/drawing/2014/main" id="{155C513F-4488-E52A-8D09-56F844E7D45F}"/>
              </a:ext>
            </a:extLst>
          </p:cNvPr>
          <p:cNvSpPr>
            <a:spLocks noGrp="1"/>
          </p:cNvSpPr>
          <p:nvPr>
            <p:ph idx="1"/>
          </p:nvPr>
        </p:nvSpPr>
        <p:spPr>
          <a:xfrm>
            <a:off x="1276062" y="1134785"/>
            <a:ext cx="7137857" cy="2173930"/>
          </a:xfrm>
        </p:spPr>
        <p:txBody>
          <a:bodyPr/>
          <a:lstStyle/>
          <a:p>
            <a:pPr>
              <a:lnSpc>
                <a:spcPct val="100000"/>
              </a:lnSpc>
            </a:pPr>
            <a:r>
              <a:rPr lang="en-GB" dirty="0"/>
              <a:t>Majority support using ‘surrogate matrix’ for ‘rare matrices’ (3Rs)</a:t>
            </a:r>
          </a:p>
          <a:p>
            <a:pPr>
              <a:lnSpc>
                <a:spcPct val="100000"/>
              </a:lnSpc>
            </a:pPr>
            <a:r>
              <a:rPr lang="en-GB" dirty="0"/>
              <a:t>Majority understand design; 1 bulk, 5 diluted aliquots per DF and 1 replicate per diluted aliquot </a:t>
            </a:r>
          </a:p>
          <a:p>
            <a:pPr>
              <a:lnSpc>
                <a:spcPct val="100000"/>
              </a:lnSpc>
            </a:pPr>
            <a:r>
              <a:rPr lang="en-GB" dirty="0"/>
              <a:t>Majority interpret 3.2.7 to mean validation bracketing lowest and highest dilution factors (e.g. </a:t>
            </a:r>
            <a:r>
              <a:rPr lang="en-GB" b="1" dirty="0"/>
              <a:t>1:5</a:t>
            </a:r>
            <a:r>
              <a:rPr lang="en-GB" dirty="0"/>
              <a:t> 1:10, 1:50, </a:t>
            </a:r>
            <a:r>
              <a:rPr lang="en-GB" b="1" dirty="0"/>
              <a:t>1:100</a:t>
            </a:r>
            <a:r>
              <a:rPr lang="en-GB" dirty="0"/>
              <a:t>) </a:t>
            </a:r>
          </a:p>
          <a:p>
            <a:pPr>
              <a:lnSpc>
                <a:spcPct val="100000"/>
              </a:lnSpc>
            </a:pPr>
            <a:r>
              <a:rPr lang="en-GB" dirty="0"/>
              <a:t>Majority interpret 3.2.7 to mean highest [DQC] ≥ [in-vivo]</a:t>
            </a:r>
          </a:p>
          <a:p>
            <a:pPr>
              <a:lnSpc>
                <a:spcPct val="100000"/>
              </a:lnSpc>
            </a:pPr>
            <a:r>
              <a:rPr lang="en-GB" dirty="0"/>
              <a:t>Majority understand potential implications if [</a:t>
            </a:r>
            <a:r>
              <a:rPr lang="en-GB" u="sng" dirty="0"/>
              <a:t>in-vivo]</a:t>
            </a:r>
            <a:r>
              <a:rPr lang="en-GB" dirty="0"/>
              <a:t> ≥ [DQC]</a:t>
            </a:r>
          </a:p>
        </p:txBody>
      </p:sp>
    </p:spTree>
    <p:extLst>
      <p:ext uri="{BB962C8B-B14F-4D97-AF65-F5344CB8AC3E}">
        <p14:creationId xmlns:p14="http://schemas.microsoft.com/office/powerpoint/2010/main" val="1784478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p:txBody>
          <a:bodyPr/>
          <a:lstStyle/>
          <a:p>
            <a:r>
              <a:rPr lang="en-GB" i="1" dirty="0"/>
              <a:t>(3.2.8 Stability – Part 1)</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12</a:t>
            </a:fld>
            <a:endParaRPr lang="en-US"/>
          </a:p>
        </p:txBody>
      </p:sp>
      <p:sp>
        <p:nvSpPr>
          <p:cNvPr id="3" name="Content Placeholder 2">
            <a:extLst>
              <a:ext uri="{FF2B5EF4-FFF2-40B4-BE49-F238E27FC236}">
                <a16:creationId xmlns:a16="http://schemas.microsoft.com/office/drawing/2014/main" id="{155C513F-4488-E52A-8D09-56F844E7D45F}"/>
              </a:ext>
            </a:extLst>
          </p:cNvPr>
          <p:cNvSpPr>
            <a:spLocks noGrp="1"/>
          </p:cNvSpPr>
          <p:nvPr>
            <p:ph idx="1"/>
          </p:nvPr>
        </p:nvSpPr>
        <p:spPr>
          <a:xfrm>
            <a:off x="1331640" y="843558"/>
            <a:ext cx="7560840" cy="3798168"/>
          </a:xfrm>
        </p:spPr>
        <p:txBody>
          <a:bodyPr/>
          <a:lstStyle/>
          <a:p>
            <a:pPr>
              <a:lnSpc>
                <a:spcPct val="100000"/>
              </a:lnSpc>
            </a:pPr>
            <a:r>
              <a:rPr lang="en-GB" dirty="0"/>
              <a:t>Majority interpret 3.2.8 to indicate stability does not need repeating if we have documented evidence (i.e. an approved &amp; traceable BMV-compliant report)</a:t>
            </a:r>
          </a:p>
          <a:p>
            <a:pPr>
              <a:lnSpc>
                <a:spcPct val="100000"/>
              </a:lnSpc>
            </a:pPr>
            <a:r>
              <a:rPr lang="en-GB" dirty="0"/>
              <a:t>Majority agree stability is performed for each analyte and species</a:t>
            </a:r>
          </a:p>
          <a:p>
            <a:pPr>
              <a:lnSpc>
                <a:spcPct val="100000"/>
              </a:lnSpc>
            </a:pPr>
            <a:r>
              <a:rPr lang="en-GB" dirty="0"/>
              <a:t>We understand design; </a:t>
            </a:r>
            <a:r>
              <a:rPr lang="en-GB" b="1" dirty="0"/>
              <a:t>1 bulk, 3 aliquots and 1 replicate </a:t>
            </a:r>
            <a:r>
              <a:rPr lang="en-GB" dirty="0"/>
              <a:t>(vs independent variables i.e. time and temperature) and including ‘time zero’</a:t>
            </a:r>
          </a:p>
          <a:p>
            <a:pPr>
              <a:lnSpc>
                <a:spcPct val="100000"/>
              </a:lnSpc>
            </a:pPr>
            <a:r>
              <a:rPr lang="en-GB" dirty="0"/>
              <a:t>Majority agree that frozen run QC may be used (stability proven / will be proven)</a:t>
            </a:r>
          </a:p>
          <a:p>
            <a:pPr>
              <a:lnSpc>
                <a:spcPct val="100000"/>
              </a:lnSpc>
            </a:pPr>
            <a:r>
              <a:rPr lang="en-GB" dirty="0"/>
              <a:t>Majority agree that stability [DQC] ≥ [in-vivo] (or as high as possible, if [in-vivo] is TBD)</a:t>
            </a:r>
          </a:p>
          <a:p>
            <a:pPr>
              <a:lnSpc>
                <a:spcPct val="100000"/>
              </a:lnSpc>
            </a:pPr>
            <a:r>
              <a:rPr lang="en-GB" dirty="0"/>
              <a:t>Majority agree that stability of FDC is ‘special’ and does not mean ‘general’ concomitant medication (co-med)</a:t>
            </a:r>
          </a:p>
          <a:p>
            <a:pPr marL="0" indent="0">
              <a:buNone/>
            </a:pPr>
            <a:endParaRPr lang="en-BE" dirty="0"/>
          </a:p>
        </p:txBody>
      </p:sp>
    </p:spTree>
    <p:extLst>
      <p:ext uri="{BB962C8B-B14F-4D97-AF65-F5344CB8AC3E}">
        <p14:creationId xmlns:p14="http://schemas.microsoft.com/office/powerpoint/2010/main" val="1396038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a:xfrm>
            <a:off x="1043608" y="285750"/>
            <a:ext cx="7056784" cy="571500"/>
          </a:xfrm>
        </p:spPr>
        <p:txBody>
          <a:bodyPr/>
          <a:lstStyle/>
          <a:p>
            <a:r>
              <a:rPr lang="en-GB" i="1" dirty="0"/>
              <a:t>(3.2.8 Stability – Part 2)</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13</a:t>
            </a:fld>
            <a:endParaRPr lang="en-US"/>
          </a:p>
        </p:txBody>
      </p:sp>
      <p:sp>
        <p:nvSpPr>
          <p:cNvPr id="3" name="Content Placeholder 2">
            <a:extLst>
              <a:ext uri="{FF2B5EF4-FFF2-40B4-BE49-F238E27FC236}">
                <a16:creationId xmlns:a16="http://schemas.microsoft.com/office/drawing/2014/main" id="{155C513F-4488-E52A-8D09-56F844E7D45F}"/>
              </a:ext>
            </a:extLst>
          </p:cNvPr>
          <p:cNvSpPr>
            <a:spLocks noGrp="1"/>
          </p:cNvSpPr>
          <p:nvPr>
            <p:ph idx="1"/>
          </p:nvPr>
        </p:nvSpPr>
        <p:spPr>
          <a:xfrm>
            <a:off x="1048678" y="915566"/>
            <a:ext cx="7776864" cy="3424384"/>
          </a:xfrm>
        </p:spPr>
        <p:txBody>
          <a:bodyPr/>
          <a:lstStyle/>
          <a:p>
            <a:pPr>
              <a:lnSpc>
                <a:spcPct val="100000"/>
              </a:lnSpc>
            </a:pPr>
            <a:r>
              <a:rPr lang="en-GB" dirty="0"/>
              <a:t>Majority agree that </a:t>
            </a:r>
            <a:r>
              <a:rPr lang="en-GB" b="1" dirty="0"/>
              <a:t>‘freshly prepared’ </a:t>
            </a:r>
            <a:r>
              <a:rPr lang="en-GB" dirty="0"/>
              <a:t>means ‘fresh in matrix’ not from freshly prepared primary solutions (SS &amp; WS)</a:t>
            </a:r>
          </a:p>
          <a:p>
            <a:pPr>
              <a:lnSpc>
                <a:spcPct val="100000"/>
              </a:lnSpc>
            </a:pPr>
            <a:r>
              <a:rPr lang="en-GB" dirty="0"/>
              <a:t>Majority accept design of 3 </a:t>
            </a:r>
            <a:r>
              <a:rPr lang="en-GB" b="1" dirty="0"/>
              <a:t>replicates</a:t>
            </a:r>
            <a:r>
              <a:rPr lang="en-GB" dirty="0"/>
              <a:t> for </a:t>
            </a:r>
            <a:r>
              <a:rPr lang="en-GB" b="1" dirty="0"/>
              <a:t>Stock And Working Solution Stability </a:t>
            </a:r>
            <a:r>
              <a:rPr lang="en-GB" dirty="0"/>
              <a:t>(acceptance criteria TBD based on measurement method i.e. UV-VIS, MS or other)</a:t>
            </a:r>
            <a:r>
              <a:rPr lang="en-GB" b="1" dirty="0"/>
              <a:t> </a:t>
            </a:r>
            <a:endParaRPr lang="en-GB" dirty="0"/>
          </a:p>
          <a:p>
            <a:pPr>
              <a:lnSpc>
                <a:spcPct val="100000"/>
              </a:lnSpc>
            </a:pPr>
            <a:r>
              <a:rPr lang="en-GB" dirty="0"/>
              <a:t>Majority understand </a:t>
            </a:r>
            <a:r>
              <a:rPr lang="en-GB" b="1" dirty="0"/>
              <a:t>Blood Stability </a:t>
            </a:r>
            <a:r>
              <a:rPr lang="en-GB" dirty="0"/>
              <a:t>is only applicable for plasma assay</a:t>
            </a:r>
          </a:p>
          <a:p>
            <a:pPr>
              <a:lnSpc>
                <a:spcPct val="100000"/>
              </a:lnSpc>
            </a:pPr>
            <a:r>
              <a:rPr lang="en-GB" dirty="0"/>
              <a:t>Majority accept design of 3 </a:t>
            </a:r>
            <a:r>
              <a:rPr lang="en-GB" b="1" dirty="0"/>
              <a:t>replicates</a:t>
            </a:r>
            <a:r>
              <a:rPr lang="en-GB" dirty="0"/>
              <a:t> (not aliquots) for </a:t>
            </a:r>
            <a:r>
              <a:rPr lang="en-GB" b="1" dirty="0"/>
              <a:t>Blood Stability</a:t>
            </a:r>
            <a:r>
              <a:rPr lang="en-GB" dirty="0"/>
              <a:t> (acceptance criteria based on scientific judgment)</a:t>
            </a:r>
          </a:p>
          <a:p>
            <a:pPr>
              <a:lnSpc>
                <a:spcPct val="100000"/>
              </a:lnSpc>
            </a:pPr>
            <a:r>
              <a:rPr lang="en-GB" dirty="0"/>
              <a:t>Majority agree to limit scope to human </a:t>
            </a:r>
            <a:r>
              <a:rPr lang="en-GB" b="1" dirty="0"/>
              <a:t>Blood Stability </a:t>
            </a:r>
            <a:r>
              <a:rPr lang="en-GB" dirty="0"/>
              <a:t>(or use human blood as surrogate of animal blood stability; 3Rs)</a:t>
            </a:r>
          </a:p>
          <a:p>
            <a:pPr>
              <a:lnSpc>
                <a:spcPct val="100000"/>
              </a:lnSpc>
            </a:pPr>
            <a:r>
              <a:rPr lang="en-GB" dirty="0"/>
              <a:t>Recommendation to update EBF position publication on blood stability (Bioanalysis(2011) 3(12) 1333-1336)) </a:t>
            </a:r>
          </a:p>
          <a:p>
            <a:pPr marL="0" indent="0">
              <a:buNone/>
            </a:pPr>
            <a:endParaRPr lang="en-BE" dirty="0"/>
          </a:p>
        </p:txBody>
      </p:sp>
    </p:spTree>
    <p:extLst>
      <p:ext uri="{BB962C8B-B14F-4D97-AF65-F5344CB8AC3E}">
        <p14:creationId xmlns:p14="http://schemas.microsoft.com/office/powerpoint/2010/main" val="3910693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a:xfrm>
            <a:off x="1121534" y="285750"/>
            <a:ext cx="7056784" cy="571500"/>
          </a:xfrm>
        </p:spPr>
        <p:txBody>
          <a:bodyPr/>
          <a:lstStyle/>
          <a:p>
            <a:r>
              <a:rPr lang="en-GB" i="1" dirty="0"/>
              <a:t>(3.2.9 Reinjection Reproducibility)</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14</a:t>
            </a:fld>
            <a:endParaRPr lang="en-US"/>
          </a:p>
        </p:txBody>
      </p:sp>
      <p:sp>
        <p:nvSpPr>
          <p:cNvPr id="3" name="Content Placeholder 2">
            <a:extLst>
              <a:ext uri="{FF2B5EF4-FFF2-40B4-BE49-F238E27FC236}">
                <a16:creationId xmlns:a16="http://schemas.microsoft.com/office/drawing/2014/main" id="{7BF1F22C-868C-0976-D9F5-D2239122E05C}"/>
              </a:ext>
            </a:extLst>
          </p:cNvPr>
          <p:cNvSpPr>
            <a:spLocks noGrp="1"/>
          </p:cNvSpPr>
          <p:nvPr>
            <p:ph idx="1"/>
          </p:nvPr>
        </p:nvSpPr>
        <p:spPr>
          <a:xfrm>
            <a:off x="1115616" y="857250"/>
            <a:ext cx="7632848" cy="1440160"/>
          </a:xfrm>
        </p:spPr>
        <p:txBody>
          <a:bodyPr/>
          <a:lstStyle/>
          <a:p>
            <a:r>
              <a:rPr lang="en-GB" dirty="0"/>
              <a:t>Majority agree this’ is different and separate to ‘Processed Sample Stability’ (time between original and reinjection on autosampler)</a:t>
            </a:r>
          </a:p>
          <a:p>
            <a:r>
              <a:rPr lang="en-GB" dirty="0"/>
              <a:t>Majority understand the design of ≥ 5 </a:t>
            </a:r>
            <a:r>
              <a:rPr lang="en-GB" b="1" dirty="0"/>
              <a:t>replicates</a:t>
            </a:r>
            <a:r>
              <a:rPr lang="en-GB" dirty="0"/>
              <a:t> at LOW, MID and HIGH vs within-run CAL (i.e. reinjection and quantification as ‘self-contained’ run)</a:t>
            </a:r>
          </a:p>
          <a:p>
            <a:r>
              <a:rPr lang="en-GB" dirty="0"/>
              <a:t>Majority agree acceptance criteria of ≤ ±15% accuracy and precision</a:t>
            </a:r>
          </a:p>
        </p:txBody>
      </p:sp>
      <p:sp>
        <p:nvSpPr>
          <p:cNvPr id="5" name="Title 1">
            <a:extLst>
              <a:ext uri="{FF2B5EF4-FFF2-40B4-BE49-F238E27FC236}">
                <a16:creationId xmlns:a16="http://schemas.microsoft.com/office/drawing/2014/main" id="{D610FF42-9651-D677-706A-56941A712B10}"/>
              </a:ext>
            </a:extLst>
          </p:cNvPr>
          <p:cNvSpPr txBox="1">
            <a:spLocks/>
          </p:cNvSpPr>
          <p:nvPr/>
        </p:nvSpPr>
        <p:spPr bwMode="auto">
          <a:xfrm>
            <a:off x="971600" y="2702074"/>
            <a:ext cx="7056784"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rgbClr val="2D5AB4"/>
                </a:solidFill>
                <a:latin typeface="+mj-lt"/>
                <a:ea typeface="ＭＳ Ｐゴシック" charset="-128"/>
                <a:cs typeface="ＭＳ Ｐゴシック"/>
              </a:defRPr>
            </a:lvl1pPr>
            <a:lvl2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2pPr>
            <a:lvl3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3pPr>
            <a:lvl4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4pPr>
            <a:lvl5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5pPr>
            <a:lvl6pPr marL="342900" algn="l" rtl="0" fontAlgn="base">
              <a:spcBef>
                <a:spcPct val="0"/>
              </a:spcBef>
              <a:spcAft>
                <a:spcPct val="0"/>
              </a:spcAft>
              <a:defRPr sz="2400">
                <a:solidFill>
                  <a:srgbClr val="333399"/>
                </a:solidFill>
                <a:latin typeface="Arial" charset="0"/>
              </a:defRPr>
            </a:lvl6pPr>
            <a:lvl7pPr marL="685800" algn="l" rtl="0" fontAlgn="base">
              <a:spcBef>
                <a:spcPct val="0"/>
              </a:spcBef>
              <a:spcAft>
                <a:spcPct val="0"/>
              </a:spcAft>
              <a:defRPr sz="2400">
                <a:solidFill>
                  <a:srgbClr val="333399"/>
                </a:solidFill>
                <a:latin typeface="Arial" charset="0"/>
              </a:defRPr>
            </a:lvl7pPr>
            <a:lvl8pPr marL="1028700" algn="l" rtl="0" fontAlgn="base">
              <a:spcBef>
                <a:spcPct val="0"/>
              </a:spcBef>
              <a:spcAft>
                <a:spcPct val="0"/>
              </a:spcAft>
              <a:defRPr sz="2400">
                <a:solidFill>
                  <a:srgbClr val="333399"/>
                </a:solidFill>
                <a:latin typeface="Arial" charset="0"/>
              </a:defRPr>
            </a:lvl8pPr>
            <a:lvl9pPr marL="1371600" algn="l" rtl="0" fontAlgn="base">
              <a:spcBef>
                <a:spcPct val="0"/>
              </a:spcBef>
              <a:spcAft>
                <a:spcPct val="0"/>
              </a:spcAft>
              <a:defRPr sz="2400">
                <a:solidFill>
                  <a:srgbClr val="333399"/>
                </a:solidFill>
                <a:latin typeface="Arial" charset="0"/>
              </a:defRPr>
            </a:lvl9pPr>
          </a:lstStyle>
          <a:p>
            <a:r>
              <a:rPr lang="en-GB" i="1" kern="0" dirty="0"/>
              <a:t>(3.3.1 Analytical Run)</a:t>
            </a:r>
            <a:endParaRPr lang="en-BE" i="1" kern="0" dirty="0"/>
          </a:p>
        </p:txBody>
      </p:sp>
      <p:sp>
        <p:nvSpPr>
          <p:cNvPr id="6" name="Content Placeholder 2">
            <a:extLst>
              <a:ext uri="{FF2B5EF4-FFF2-40B4-BE49-F238E27FC236}">
                <a16:creationId xmlns:a16="http://schemas.microsoft.com/office/drawing/2014/main" id="{6CC0D54D-FC9E-D0B7-624E-45DF2B3778D7}"/>
              </a:ext>
            </a:extLst>
          </p:cNvPr>
          <p:cNvSpPr txBox="1">
            <a:spLocks/>
          </p:cNvSpPr>
          <p:nvPr/>
        </p:nvSpPr>
        <p:spPr bwMode="auto">
          <a:xfrm>
            <a:off x="1115616" y="3247306"/>
            <a:ext cx="7632848" cy="145385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lgn="l" rtl="0" eaLnBrk="0" fontAlgn="base" hangingPunct="0">
              <a:lnSpc>
                <a:spcPct val="90000"/>
              </a:lnSpc>
              <a:spcBef>
                <a:spcPct val="20000"/>
              </a:spcBef>
              <a:spcAft>
                <a:spcPct val="0"/>
              </a:spcAft>
              <a:buFont typeface="Wingdings" pitchFamily="2" charset="2"/>
              <a:buChar char="Ø"/>
              <a:defRPr sz="1800">
                <a:solidFill>
                  <a:srgbClr val="2D5AB4"/>
                </a:solidFill>
                <a:latin typeface="+mn-lt"/>
                <a:ea typeface="ＭＳ Ｐゴシック" charset="-128"/>
                <a:cs typeface="ＭＳ Ｐゴシック"/>
              </a:defRPr>
            </a:lvl1pPr>
            <a:lvl2pPr marL="557213" indent="-214313" algn="l" rtl="0" eaLnBrk="0" fontAlgn="base" hangingPunct="0">
              <a:lnSpc>
                <a:spcPct val="90000"/>
              </a:lnSpc>
              <a:spcBef>
                <a:spcPct val="20000"/>
              </a:spcBef>
              <a:spcAft>
                <a:spcPct val="0"/>
              </a:spcAft>
              <a:buChar char="–"/>
              <a:defRPr sz="1800">
                <a:solidFill>
                  <a:srgbClr val="2D5AB4"/>
                </a:solidFill>
                <a:latin typeface="+mn-lt"/>
                <a:ea typeface="ＭＳ Ｐゴシック" charset="-128"/>
                <a:cs typeface="ＭＳ Ｐゴシック"/>
              </a:defRPr>
            </a:lvl2pPr>
            <a:lvl3pPr marL="857250" indent="-171450" algn="l" rtl="0" eaLnBrk="0" fontAlgn="base" hangingPunct="0">
              <a:lnSpc>
                <a:spcPct val="90000"/>
              </a:lnSpc>
              <a:spcBef>
                <a:spcPct val="20000"/>
              </a:spcBef>
              <a:spcAft>
                <a:spcPct val="0"/>
              </a:spcAft>
              <a:buChar char="o"/>
              <a:defRPr sz="1500">
                <a:solidFill>
                  <a:srgbClr val="2D5AB4"/>
                </a:solidFill>
                <a:latin typeface="+mn-lt"/>
                <a:ea typeface="ＭＳ Ｐゴシック" charset="-128"/>
                <a:cs typeface="ＭＳ Ｐゴシック"/>
              </a:defRPr>
            </a:lvl3pPr>
            <a:lvl4pPr marL="12001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4pPr>
            <a:lvl5pPr marL="15430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5pPr>
            <a:lvl6pPr marL="1885950" indent="-171450" algn="l" rtl="0" fontAlgn="base">
              <a:lnSpc>
                <a:spcPct val="90000"/>
              </a:lnSpc>
              <a:spcBef>
                <a:spcPct val="20000"/>
              </a:spcBef>
              <a:spcAft>
                <a:spcPct val="0"/>
              </a:spcAft>
              <a:buChar char="»"/>
              <a:defRPr>
                <a:solidFill>
                  <a:srgbClr val="333399"/>
                </a:solidFill>
                <a:latin typeface="+mn-lt"/>
              </a:defRPr>
            </a:lvl6pPr>
            <a:lvl7pPr marL="2228850" indent="-171450" algn="l" rtl="0" fontAlgn="base">
              <a:lnSpc>
                <a:spcPct val="90000"/>
              </a:lnSpc>
              <a:spcBef>
                <a:spcPct val="20000"/>
              </a:spcBef>
              <a:spcAft>
                <a:spcPct val="0"/>
              </a:spcAft>
              <a:buChar char="»"/>
              <a:defRPr>
                <a:solidFill>
                  <a:srgbClr val="333399"/>
                </a:solidFill>
                <a:latin typeface="+mn-lt"/>
              </a:defRPr>
            </a:lvl7pPr>
            <a:lvl8pPr marL="2571750" indent="-171450" algn="l" rtl="0" fontAlgn="base">
              <a:lnSpc>
                <a:spcPct val="90000"/>
              </a:lnSpc>
              <a:spcBef>
                <a:spcPct val="20000"/>
              </a:spcBef>
              <a:spcAft>
                <a:spcPct val="0"/>
              </a:spcAft>
              <a:buChar char="»"/>
              <a:defRPr>
                <a:solidFill>
                  <a:srgbClr val="333399"/>
                </a:solidFill>
                <a:latin typeface="+mn-lt"/>
              </a:defRPr>
            </a:lvl8pPr>
            <a:lvl9pPr marL="2914650" indent="-171450" algn="l" rtl="0" fontAlgn="base">
              <a:lnSpc>
                <a:spcPct val="90000"/>
              </a:lnSpc>
              <a:spcBef>
                <a:spcPct val="20000"/>
              </a:spcBef>
              <a:spcAft>
                <a:spcPct val="0"/>
              </a:spcAft>
              <a:buChar char="»"/>
              <a:defRPr>
                <a:solidFill>
                  <a:srgbClr val="333399"/>
                </a:solidFill>
                <a:latin typeface="+mn-lt"/>
              </a:defRPr>
            </a:lvl9pPr>
          </a:lstStyle>
          <a:p>
            <a:r>
              <a:rPr lang="en-GB" dirty="0"/>
              <a:t>Majority</a:t>
            </a:r>
            <a:r>
              <a:rPr lang="en-GB" kern="0" dirty="0"/>
              <a:t> interpret bracketing to mean at a minimum ‘QC – Samples – QC’?</a:t>
            </a:r>
          </a:p>
          <a:p>
            <a:r>
              <a:rPr lang="en-GB" dirty="0"/>
              <a:t>Majority</a:t>
            </a:r>
            <a:r>
              <a:rPr lang="en-GB" kern="0" dirty="0"/>
              <a:t> agree that several ‘batches’ can form a ‘run’ and that QCs (duplicate at three levels) are needed in each ‘batch’ </a:t>
            </a:r>
          </a:p>
          <a:p>
            <a:r>
              <a:rPr lang="en-GB" dirty="0"/>
              <a:t>Majority</a:t>
            </a:r>
            <a:r>
              <a:rPr lang="en-GB" kern="0" dirty="0"/>
              <a:t> understand carry-over impact and how to mitigate it (note; carry-over only assessed for ‘Run’ not per ‘Batch’)</a:t>
            </a:r>
          </a:p>
          <a:p>
            <a:pPr marL="0" indent="0">
              <a:buFont typeface="Wingdings" pitchFamily="2" charset="2"/>
              <a:buNone/>
            </a:pPr>
            <a:endParaRPr lang="en-GB" kern="0" dirty="0"/>
          </a:p>
        </p:txBody>
      </p:sp>
    </p:spTree>
    <p:extLst>
      <p:ext uri="{BB962C8B-B14F-4D97-AF65-F5344CB8AC3E}">
        <p14:creationId xmlns:p14="http://schemas.microsoft.com/office/powerpoint/2010/main" val="2010878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a:xfrm>
            <a:off x="755576" y="195486"/>
            <a:ext cx="8362192" cy="766437"/>
          </a:xfrm>
        </p:spPr>
        <p:txBody>
          <a:bodyPr/>
          <a:lstStyle/>
          <a:p>
            <a:r>
              <a:rPr lang="en-GB" i="1" dirty="0"/>
              <a:t>(3.3.2 Acceptance Criteria for Analytical Run – Dilution QC)</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15</a:t>
            </a:fld>
            <a:endParaRPr lang="en-US"/>
          </a:p>
        </p:txBody>
      </p:sp>
      <p:sp>
        <p:nvSpPr>
          <p:cNvPr id="3" name="Content Placeholder 2">
            <a:extLst>
              <a:ext uri="{FF2B5EF4-FFF2-40B4-BE49-F238E27FC236}">
                <a16:creationId xmlns:a16="http://schemas.microsoft.com/office/drawing/2014/main" id="{7BF1F22C-868C-0976-D9F5-D2239122E05C}"/>
              </a:ext>
            </a:extLst>
          </p:cNvPr>
          <p:cNvSpPr>
            <a:spLocks noGrp="1"/>
          </p:cNvSpPr>
          <p:nvPr>
            <p:ph idx="1"/>
          </p:nvPr>
        </p:nvSpPr>
        <p:spPr>
          <a:xfrm>
            <a:off x="773363" y="871793"/>
            <a:ext cx="7776864" cy="1754016"/>
          </a:xfrm>
        </p:spPr>
        <p:txBody>
          <a:bodyPr/>
          <a:lstStyle/>
          <a:p>
            <a:r>
              <a:rPr lang="en-GB" dirty="0"/>
              <a:t>Majority understand this to mean minimum of ≥ 2 </a:t>
            </a:r>
            <a:r>
              <a:rPr lang="en-GB" b="1" dirty="0"/>
              <a:t>aliquots</a:t>
            </a:r>
            <a:r>
              <a:rPr lang="en-GB" dirty="0"/>
              <a:t> per DF</a:t>
            </a:r>
            <a:endParaRPr lang="en-GB" kern="0" dirty="0"/>
          </a:p>
          <a:p>
            <a:r>
              <a:rPr lang="en-GB" dirty="0"/>
              <a:t>Majority accept acceptance criteria; </a:t>
            </a:r>
            <a:r>
              <a:rPr lang="en-GB" kern="0" dirty="0"/>
              <a:t>≥ 50% pass &amp; A @ ≤ ± 15%</a:t>
            </a:r>
          </a:p>
          <a:p>
            <a:r>
              <a:rPr lang="en-GB" dirty="0"/>
              <a:t>Majority agree to bracket the lowest and highest Dilution Factors with DQCs</a:t>
            </a:r>
          </a:p>
          <a:p>
            <a:r>
              <a:rPr lang="en-GB" dirty="0"/>
              <a:t>Majority</a:t>
            </a:r>
            <a:r>
              <a:rPr lang="en-GB" kern="0" dirty="0"/>
              <a:t> agree and accept that </a:t>
            </a:r>
            <a:r>
              <a:rPr lang="en-GB" dirty="0"/>
              <a:t>process control</a:t>
            </a:r>
            <a:r>
              <a:rPr lang="en-GB" kern="0" dirty="0"/>
              <a:t> [DQC] ≥ [</a:t>
            </a:r>
            <a:r>
              <a:rPr lang="en-GB" u="sng" kern="0" dirty="0"/>
              <a:t>ULOQ]</a:t>
            </a:r>
            <a:r>
              <a:rPr lang="en-GB" kern="0" dirty="0"/>
              <a:t> </a:t>
            </a:r>
          </a:p>
          <a:p>
            <a:r>
              <a:rPr lang="en-GB" dirty="0"/>
              <a:t>Majority</a:t>
            </a:r>
            <a:r>
              <a:rPr lang="en-GB" kern="0" dirty="0"/>
              <a:t> agree that if a Dilution Factor (DQC) ‘bracket’ fails, only samples diluted with the passing Dilution Factor (DQC) are accepted </a:t>
            </a:r>
          </a:p>
        </p:txBody>
      </p:sp>
    </p:spTree>
    <p:extLst>
      <p:ext uri="{BB962C8B-B14F-4D97-AF65-F5344CB8AC3E}">
        <p14:creationId xmlns:p14="http://schemas.microsoft.com/office/powerpoint/2010/main" val="3062936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a:xfrm>
            <a:off x="1043608" y="2067694"/>
            <a:ext cx="7056784" cy="571500"/>
          </a:xfrm>
        </p:spPr>
        <p:txBody>
          <a:bodyPr/>
          <a:lstStyle/>
          <a:p>
            <a:r>
              <a:rPr lang="en-GB" i="1" dirty="0"/>
              <a:t>(3.3.4 Reanalysis of Study Samples)</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16</a:t>
            </a:fld>
            <a:endParaRPr lang="en-US"/>
          </a:p>
        </p:txBody>
      </p:sp>
      <p:sp>
        <p:nvSpPr>
          <p:cNvPr id="3" name="Content Placeholder 2">
            <a:extLst>
              <a:ext uri="{FF2B5EF4-FFF2-40B4-BE49-F238E27FC236}">
                <a16:creationId xmlns:a16="http://schemas.microsoft.com/office/drawing/2014/main" id="{7BF1F22C-868C-0976-D9F5-D2239122E05C}"/>
              </a:ext>
            </a:extLst>
          </p:cNvPr>
          <p:cNvSpPr>
            <a:spLocks noGrp="1"/>
          </p:cNvSpPr>
          <p:nvPr>
            <p:ph idx="1"/>
          </p:nvPr>
        </p:nvSpPr>
        <p:spPr>
          <a:xfrm>
            <a:off x="1115616" y="2714794"/>
            <a:ext cx="7776864" cy="793060"/>
          </a:xfrm>
        </p:spPr>
        <p:txBody>
          <a:bodyPr/>
          <a:lstStyle/>
          <a:p>
            <a:r>
              <a:rPr lang="en-GB" dirty="0"/>
              <a:t>Majority agree that there are no bioanalytically ‘valid’ study sample concentrations obtained from a failed run</a:t>
            </a:r>
          </a:p>
        </p:txBody>
      </p:sp>
      <p:sp>
        <p:nvSpPr>
          <p:cNvPr id="5" name="Title 1">
            <a:extLst>
              <a:ext uri="{FF2B5EF4-FFF2-40B4-BE49-F238E27FC236}">
                <a16:creationId xmlns:a16="http://schemas.microsoft.com/office/drawing/2014/main" id="{4BFA543F-82C0-1550-B01E-D3A53767477D}"/>
              </a:ext>
            </a:extLst>
          </p:cNvPr>
          <p:cNvSpPr txBox="1">
            <a:spLocks/>
          </p:cNvSpPr>
          <p:nvPr/>
        </p:nvSpPr>
        <p:spPr bwMode="auto">
          <a:xfrm>
            <a:off x="1043608" y="488082"/>
            <a:ext cx="7056784"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rgbClr val="2D5AB4"/>
                </a:solidFill>
                <a:latin typeface="+mj-lt"/>
                <a:ea typeface="ＭＳ Ｐゴシック" charset="-128"/>
                <a:cs typeface="ＭＳ Ｐゴシック"/>
              </a:defRPr>
            </a:lvl1pPr>
            <a:lvl2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2pPr>
            <a:lvl3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3pPr>
            <a:lvl4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4pPr>
            <a:lvl5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5pPr>
            <a:lvl6pPr marL="342900" algn="l" rtl="0" fontAlgn="base">
              <a:spcBef>
                <a:spcPct val="0"/>
              </a:spcBef>
              <a:spcAft>
                <a:spcPct val="0"/>
              </a:spcAft>
              <a:defRPr sz="2400">
                <a:solidFill>
                  <a:srgbClr val="333399"/>
                </a:solidFill>
                <a:latin typeface="Arial" charset="0"/>
              </a:defRPr>
            </a:lvl6pPr>
            <a:lvl7pPr marL="685800" algn="l" rtl="0" fontAlgn="base">
              <a:spcBef>
                <a:spcPct val="0"/>
              </a:spcBef>
              <a:spcAft>
                <a:spcPct val="0"/>
              </a:spcAft>
              <a:defRPr sz="2400">
                <a:solidFill>
                  <a:srgbClr val="333399"/>
                </a:solidFill>
                <a:latin typeface="Arial" charset="0"/>
              </a:defRPr>
            </a:lvl7pPr>
            <a:lvl8pPr marL="1028700" algn="l" rtl="0" fontAlgn="base">
              <a:spcBef>
                <a:spcPct val="0"/>
              </a:spcBef>
              <a:spcAft>
                <a:spcPct val="0"/>
              </a:spcAft>
              <a:defRPr sz="2400">
                <a:solidFill>
                  <a:srgbClr val="333399"/>
                </a:solidFill>
                <a:latin typeface="Arial" charset="0"/>
              </a:defRPr>
            </a:lvl8pPr>
            <a:lvl9pPr marL="1371600" algn="l" rtl="0" fontAlgn="base">
              <a:spcBef>
                <a:spcPct val="0"/>
              </a:spcBef>
              <a:spcAft>
                <a:spcPct val="0"/>
              </a:spcAft>
              <a:defRPr sz="2400">
                <a:solidFill>
                  <a:srgbClr val="333399"/>
                </a:solidFill>
                <a:latin typeface="Arial" charset="0"/>
              </a:defRPr>
            </a:lvl9pPr>
          </a:lstStyle>
          <a:p>
            <a:r>
              <a:rPr lang="fr-FR" i="1" kern="0" dirty="0"/>
              <a:t>(</a:t>
            </a:r>
            <a:r>
              <a:rPr lang="en-GB" i="1" kern="0" dirty="0"/>
              <a:t>3.3.3 Calibration Range)</a:t>
            </a:r>
            <a:endParaRPr lang="en-BE" i="1" kern="0" dirty="0"/>
          </a:p>
        </p:txBody>
      </p:sp>
      <p:sp>
        <p:nvSpPr>
          <p:cNvPr id="6" name="Content Placeholder 2">
            <a:extLst>
              <a:ext uri="{FF2B5EF4-FFF2-40B4-BE49-F238E27FC236}">
                <a16:creationId xmlns:a16="http://schemas.microsoft.com/office/drawing/2014/main" id="{EE768D74-8454-F456-601F-4EB79E628970}"/>
              </a:ext>
            </a:extLst>
          </p:cNvPr>
          <p:cNvSpPr txBox="1">
            <a:spLocks/>
          </p:cNvSpPr>
          <p:nvPr/>
        </p:nvSpPr>
        <p:spPr bwMode="auto">
          <a:xfrm>
            <a:off x="1138673" y="987574"/>
            <a:ext cx="7321759" cy="5715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lgn="l" rtl="0" eaLnBrk="0" fontAlgn="base" hangingPunct="0">
              <a:lnSpc>
                <a:spcPct val="90000"/>
              </a:lnSpc>
              <a:spcBef>
                <a:spcPct val="20000"/>
              </a:spcBef>
              <a:spcAft>
                <a:spcPct val="0"/>
              </a:spcAft>
              <a:buFont typeface="Wingdings" pitchFamily="2" charset="2"/>
              <a:buChar char="Ø"/>
              <a:defRPr sz="1800">
                <a:solidFill>
                  <a:srgbClr val="2D5AB4"/>
                </a:solidFill>
                <a:latin typeface="+mn-lt"/>
                <a:ea typeface="ＭＳ Ｐゴシック" charset="-128"/>
                <a:cs typeface="ＭＳ Ｐゴシック"/>
              </a:defRPr>
            </a:lvl1pPr>
            <a:lvl2pPr marL="557213" indent="-214313" algn="l" rtl="0" eaLnBrk="0" fontAlgn="base" hangingPunct="0">
              <a:lnSpc>
                <a:spcPct val="90000"/>
              </a:lnSpc>
              <a:spcBef>
                <a:spcPct val="20000"/>
              </a:spcBef>
              <a:spcAft>
                <a:spcPct val="0"/>
              </a:spcAft>
              <a:buChar char="–"/>
              <a:defRPr sz="1800">
                <a:solidFill>
                  <a:srgbClr val="2D5AB4"/>
                </a:solidFill>
                <a:latin typeface="+mn-lt"/>
                <a:ea typeface="ＭＳ Ｐゴシック" charset="-128"/>
                <a:cs typeface="ＭＳ Ｐゴシック"/>
              </a:defRPr>
            </a:lvl2pPr>
            <a:lvl3pPr marL="857250" indent="-171450" algn="l" rtl="0" eaLnBrk="0" fontAlgn="base" hangingPunct="0">
              <a:lnSpc>
                <a:spcPct val="90000"/>
              </a:lnSpc>
              <a:spcBef>
                <a:spcPct val="20000"/>
              </a:spcBef>
              <a:spcAft>
                <a:spcPct val="0"/>
              </a:spcAft>
              <a:buChar char="o"/>
              <a:defRPr sz="1500">
                <a:solidFill>
                  <a:srgbClr val="2D5AB4"/>
                </a:solidFill>
                <a:latin typeface="+mn-lt"/>
                <a:ea typeface="ＭＳ Ｐゴシック" charset="-128"/>
                <a:cs typeface="ＭＳ Ｐゴシック"/>
              </a:defRPr>
            </a:lvl3pPr>
            <a:lvl4pPr marL="12001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4pPr>
            <a:lvl5pPr marL="15430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5pPr>
            <a:lvl6pPr marL="1885950" indent="-171450" algn="l" rtl="0" fontAlgn="base">
              <a:lnSpc>
                <a:spcPct val="90000"/>
              </a:lnSpc>
              <a:spcBef>
                <a:spcPct val="20000"/>
              </a:spcBef>
              <a:spcAft>
                <a:spcPct val="0"/>
              </a:spcAft>
              <a:buChar char="»"/>
              <a:defRPr>
                <a:solidFill>
                  <a:srgbClr val="333399"/>
                </a:solidFill>
                <a:latin typeface="+mn-lt"/>
              </a:defRPr>
            </a:lvl6pPr>
            <a:lvl7pPr marL="2228850" indent="-171450" algn="l" rtl="0" fontAlgn="base">
              <a:lnSpc>
                <a:spcPct val="90000"/>
              </a:lnSpc>
              <a:spcBef>
                <a:spcPct val="20000"/>
              </a:spcBef>
              <a:spcAft>
                <a:spcPct val="0"/>
              </a:spcAft>
              <a:buChar char="»"/>
              <a:defRPr>
                <a:solidFill>
                  <a:srgbClr val="333399"/>
                </a:solidFill>
                <a:latin typeface="+mn-lt"/>
              </a:defRPr>
            </a:lvl7pPr>
            <a:lvl8pPr marL="2571750" indent="-171450" algn="l" rtl="0" fontAlgn="base">
              <a:lnSpc>
                <a:spcPct val="90000"/>
              </a:lnSpc>
              <a:spcBef>
                <a:spcPct val="20000"/>
              </a:spcBef>
              <a:spcAft>
                <a:spcPct val="0"/>
              </a:spcAft>
              <a:buChar char="»"/>
              <a:defRPr>
                <a:solidFill>
                  <a:srgbClr val="333399"/>
                </a:solidFill>
                <a:latin typeface="+mn-lt"/>
              </a:defRPr>
            </a:lvl8pPr>
            <a:lvl9pPr marL="2914650" indent="-171450" algn="l" rtl="0" fontAlgn="base">
              <a:lnSpc>
                <a:spcPct val="90000"/>
              </a:lnSpc>
              <a:spcBef>
                <a:spcPct val="20000"/>
              </a:spcBef>
              <a:spcAft>
                <a:spcPct val="0"/>
              </a:spcAft>
              <a:buChar char="»"/>
              <a:defRPr>
                <a:solidFill>
                  <a:srgbClr val="333399"/>
                </a:solidFill>
                <a:latin typeface="+mn-lt"/>
              </a:defRPr>
            </a:lvl9pPr>
          </a:lstStyle>
          <a:p>
            <a:r>
              <a:rPr lang="en-GB" dirty="0"/>
              <a:t>Majority</a:t>
            </a:r>
            <a:r>
              <a:rPr lang="en-GB" kern="0" dirty="0"/>
              <a:t> agree and interpret ‘</a:t>
            </a:r>
            <a:r>
              <a:rPr lang="en-GB" b="1" kern="0" dirty="0"/>
              <a:t>at intended therapeutic dose</a:t>
            </a:r>
            <a:r>
              <a:rPr lang="en-GB" kern="0" dirty="0"/>
              <a:t>’ to limit scope of any changes to Phase II/III and Pivotal BA/BE studies</a:t>
            </a:r>
          </a:p>
        </p:txBody>
      </p:sp>
    </p:spTree>
    <p:extLst>
      <p:ext uri="{BB962C8B-B14F-4D97-AF65-F5344CB8AC3E}">
        <p14:creationId xmlns:p14="http://schemas.microsoft.com/office/powerpoint/2010/main" val="2418196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A274-9FD4-270A-5A8B-9022BF6E82EE}"/>
              </a:ext>
            </a:extLst>
          </p:cNvPr>
          <p:cNvSpPr>
            <a:spLocks noGrp="1"/>
          </p:cNvSpPr>
          <p:nvPr>
            <p:ph type="title"/>
          </p:nvPr>
        </p:nvSpPr>
        <p:spPr>
          <a:xfrm>
            <a:off x="908657" y="2000250"/>
            <a:ext cx="7632848" cy="571500"/>
          </a:xfrm>
        </p:spPr>
        <p:txBody>
          <a:bodyPr/>
          <a:lstStyle/>
          <a:p>
            <a:pPr algn="ctr"/>
            <a:r>
              <a:rPr lang="en-GB" dirty="0"/>
              <a:t>Questions – Comments – did we have a blind spot ?</a:t>
            </a:r>
          </a:p>
        </p:txBody>
      </p:sp>
      <p:sp>
        <p:nvSpPr>
          <p:cNvPr id="4" name="Slide Number Placeholder 3">
            <a:extLst>
              <a:ext uri="{FF2B5EF4-FFF2-40B4-BE49-F238E27FC236}">
                <a16:creationId xmlns:a16="http://schemas.microsoft.com/office/drawing/2014/main" id="{0AA8632E-51FF-2367-401C-58CA35E0F8C7}"/>
              </a:ext>
            </a:extLst>
          </p:cNvPr>
          <p:cNvSpPr>
            <a:spLocks noGrp="1"/>
          </p:cNvSpPr>
          <p:nvPr>
            <p:ph type="sldNum" sz="quarter" idx="11"/>
          </p:nvPr>
        </p:nvSpPr>
        <p:spPr/>
        <p:txBody>
          <a:bodyPr/>
          <a:lstStyle/>
          <a:p>
            <a:pPr>
              <a:defRPr/>
            </a:pPr>
            <a:fld id="{D5FB563B-88DB-4430-8754-2A432A89D66C}" type="slidenum">
              <a:rPr lang="en-US" smtClean="0"/>
              <a:pPr>
                <a:defRPr/>
              </a:pPr>
              <a:t>17</a:t>
            </a:fld>
            <a:endParaRPr lang="en-US"/>
          </a:p>
        </p:txBody>
      </p:sp>
    </p:spTree>
    <p:extLst>
      <p:ext uri="{BB962C8B-B14F-4D97-AF65-F5344CB8AC3E}">
        <p14:creationId xmlns:p14="http://schemas.microsoft.com/office/powerpoint/2010/main" val="16435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A9FF8-9ACF-722C-50E6-27D9C7EF501D}"/>
              </a:ext>
            </a:extLst>
          </p:cNvPr>
          <p:cNvSpPr>
            <a:spLocks noGrp="1"/>
          </p:cNvSpPr>
          <p:nvPr>
            <p:ph type="title"/>
          </p:nvPr>
        </p:nvSpPr>
        <p:spPr/>
        <p:txBody>
          <a:bodyPr/>
          <a:lstStyle/>
          <a:p>
            <a:r>
              <a:rPr lang="en-GB" dirty="0"/>
              <a:t>Chapter 4</a:t>
            </a:r>
          </a:p>
        </p:txBody>
      </p:sp>
      <p:sp>
        <p:nvSpPr>
          <p:cNvPr id="3" name="Content Placeholder 2">
            <a:extLst>
              <a:ext uri="{FF2B5EF4-FFF2-40B4-BE49-F238E27FC236}">
                <a16:creationId xmlns:a16="http://schemas.microsoft.com/office/drawing/2014/main" id="{1F352288-B742-B727-B207-7F8BDCE8588B}"/>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9A8482DE-BAEE-8D3A-E078-F08056C96B5A}"/>
              </a:ext>
            </a:extLst>
          </p:cNvPr>
          <p:cNvSpPr>
            <a:spLocks noGrp="1"/>
          </p:cNvSpPr>
          <p:nvPr>
            <p:ph type="sldNum" sz="quarter" idx="11"/>
          </p:nvPr>
        </p:nvSpPr>
        <p:spPr/>
        <p:txBody>
          <a:bodyPr/>
          <a:lstStyle/>
          <a:p>
            <a:pPr>
              <a:defRPr/>
            </a:pPr>
            <a:fld id="{D5FB563B-88DB-4430-8754-2A432A89D66C}" type="slidenum">
              <a:rPr lang="en-US" smtClean="0"/>
              <a:pPr>
                <a:defRPr/>
              </a:pPr>
              <a:t>18</a:t>
            </a:fld>
            <a:endParaRPr lang="en-US"/>
          </a:p>
        </p:txBody>
      </p:sp>
    </p:spTree>
    <p:extLst>
      <p:ext uri="{BB962C8B-B14F-4D97-AF65-F5344CB8AC3E}">
        <p14:creationId xmlns:p14="http://schemas.microsoft.com/office/powerpoint/2010/main" val="36515359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10D510-9763-49AD-9D27-3F41D3DE34BE}"/>
              </a:ext>
            </a:extLst>
          </p:cNvPr>
          <p:cNvSpPr>
            <a:spLocks noGrp="1"/>
          </p:cNvSpPr>
          <p:nvPr>
            <p:ph idx="1"/>
          </p:nvPr>
        </p:nvSpPr>
        <p:spPr>
          <a:xfrm>
            <a:off x="1331640" y="1028700"/>
            <a:ext cx="7560840" cy="3486150"/>
          </a:xfrm>
        </p:spPr>
        <p:txBody>
          <a:bodyPr/>
          <a:lstStyle/>
          <a:p>
            <a:r>
              <a:rPr lang="en-GB" b="1" dirty="0" err="1"/>
              <a:t>Singlicate</a:t>
            </a:r>
            <a:r>
              <a:rPr lang="en-GB" b="1" dirty="0"/>
              <a:t> sample analysis in LBA assays</a:t>
            </a:r>
          </a:p>
          <a:p>
            <a:r>
              <a:rPr lang="en-GB" dirty="0"/>
              <a:t>Reference standard </a:t>
            </a:r>
          </a:p>
          <a:p>
            <a:r>
              <a:rPr lang="en-GB" dirty="0"/>
              <a:t>Critical reagents</a:t>
            </a:r>
          </a:p>
          <a:p>
            <a:r>
              <a:rPr lang="en-GB" b="1" dirty="0"/>
              <a:t>QC sample preparation and selection of concentrations</a:t>
            </a:r>
          </a:p>
          <a:p>
            <a:r>
              <a:rPr lang="en-GB" dirty="0"/>
              <a:t>Dilutional linearity</a:t>
            </a:r>
          </a:p>
          <a:p>
            <a:r>
              <a:rPr lang="en-GB" dirty="0"/>
              <a:t>Stability</a:t>
            </a:r>
          </a:p>
          <a:p>
            <a:r>
              <a:rPr lang="en-GB" dirty="0"/>
              <a:t>Selectivity</a:t>
            </a:r>
          </a:p>
          <a:p>
            <a:r>
              <a:rPr lang="en-GB" b="1" dirty="0"/>
              <a:t>Surrogate matrix</a:t>
            </a:r>
          </a:p>
          <a:p>
            <a:endParaRPr lang="en-US" dirty="0"/>
          </a:p>
        </p:txBody>
      </p:sp>
      <p:sp>
        <p:nvSpPr>
          <p:cNvPr id="4" name="Slide Number Placeholder 3">
            <a:extLst>
              <a:ext uri="{FF2B5EF4-FFF2-40B4-BE49-F238E27FC236}">
                <a16:creationId xmlns:a16="http://schemas.microsoft.com/office/drawing/2014/main" id="{555F756C-495E-489D-8A53-C5F4D75B686B}"/>
              </a:ext>
            </a:extLst>
          </p:cNvPr>
          <p:cNvSpPr>
            <a:spLocks noGrp="1"/>
          </p:cNvSpPr>
          <p:nvPr>
            <p:ph type="sldNum" sz="quarter" idx="11"/>
          </p:nvPr>
        </p:nvSpPr>
        <p:spPr/>
        <p:txBody>
          <a:bodyPr/>
          <a:lstStyle/>
          <a:p>
            <a:pPr>
              <a:defRPr/>
            </a:pPr>
            <a:fld id="{D5FB563B-88DB-4430-8754-2A432A89D66C}" type="slidenum">
              <a:rPr lang="en-US" smtClean="0"/>
              <a:pPr>
                <a:defRPr/>
              </a:pPr>
              <a:t>19</a:t>
            </a:fld>
            <a:endParaRPr lang="en-US"/>
          </a:p>
        </p:txBody>
      </p:sp>
    </p:spTree>
    <p:extLst>
      <p:ext uri="{BB962C8B-B14F-4D97-AF65-F5344CB8AC3E}">
        <p14:creationId xmlns:p14="http://schemas.microsoft.com/office/powerpoint/2010/main" val="415760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DA359D-26B1-5241-A46F-0F4CBAC681D3}"/>
              </a:ext>
            </a:extLst>
          </p:cNvPr>
          <p:cNvSpPr>
            <a:spLocks noGrp="1"/>
          </p:cNvSpPr>
          <p:nvPr>
            <p:ph type="title"/>
          </p:nvPr>
        </p:nvSpPr>
        <p:spPr/>
        <p:txBody>
          <a:bodyPr/>
          <a:lstStyle/>
          <a:p>
            <a:r>
              <a:rPr lang="en-GB" b="1" dirty="0"/>
              <a:t>The roadmap</a:t>
            </a:r>
          </a:p>
        </p:txBody>
      </p:sp>
      <p:sp>
        <p:nvSpPr>
          <p:cNvPr id="3" name="Tijdelijke aanduiding voor inhoud 2">
            <a:extLst>
              <a:ext uri="{FF2B5EF4-FFF2-40B4-BE49-F238E27FC236}">
                <a16:creationId xmlns:a16="http://schemas.microsoft.com/office/drawing/2014/main" id="{2BD5A6E6-0954-F642-A09C-A210330639FE}"/>
              </a:ext>
            </a:extLst>
          </p:cNvPr>
          <p:cNvSpPr>
            <a:spLocks noGrp="1"/>
          </p:cNvSpPr>
          <p:nvPr>
            <p:ph idx="1"/>
          </p:nvPr>
        </p:nvSpPr>
        <p:spPr>
          <a:xfrm>
            <a:off x="1259632" y="1028700"/>
            <a:ext cx="7560840" cy="3486150"/>
          </a:xfrm>
        </p:spPr>
        <p:txBody>
          <a:bodyPr/>
          <a:lstStyle/>
          <a:p>
            <a:pPr>
              <a:lnSpc>
                <a:spcPct val="100000"/>
              </a:lnSpc>
            </a:pPr>
            <a:r>
              <a:rPr lang="en-GB" sz="2000" dirty="0"/>
              <a:t>Two EBF internal meetings (Zoom) in September/October</a:t>
            </a:r>
          </a:p>
          <a:p>
            <a:pPr lvl="1">
              <a:lnSpc>
                <a:spcPct val="100000"/>
              </a:lnSpc>
            </a:pPr>
            <a:r>
              <a:rPr lang="en-GB" sz="2000" dirty="0"/>
              <a:t>We selected items for discussion this week considering EBF survey and survey to workshop delegates</a:t>
            </a:r>
          </a:p>
          <a:p>
            <a:pPr>
              <a:lnSpc>
                <a:spcPct val="100000"/>
              </a:lnSpc>
            </a:pPr>
            <a:endParaRPr lang="en-GB" sz="1200" dirty="0"/>
          </a:p>
          <a:p>
            <a:pPr>
              <a:lnSpc>
                <a:spcPct val="100000"/>
              </a:lnSpc>
            </a:pPr>
            <a:r>
              <a:rPr lang="en-GB" sz="2000" dirty="0"/>
              <a:t>Face to face Internal EBF members meeting (</a:t>
            </a:r>
            <a:r>
              <a:rPr lang="en-GB" dirty="0"/>
              <a:t>BCN, 14NOV</a:t>
            </a:r>
            <a:r>
              <a:rPr lang="en-GB" sz="2000" dirty="0"/>
              <a:t>)</a:t>
            </a:r>
          </a:p>
          <a:p>
            <a:pPr lvl="1">
              <a:lnSpc>
                <a:spcPct val="100000"/>
              </a:lnSpc>
            </a:pPr>
            <a:r>
              <a:rPr lang="en-GB" sz="2000" dirty="0"/>
              <a:t>Deeper dive chapter per chapter which generated draft suggestions for harmonised implementation and identified additional actions</a:t>
            </a:r>
          </a:p>
          <a:p>
            <a:pPr>
              <a:lnSpc>
                <a:spcPct val="100000"/>
              </a:lnSpc>
            </a:pPr>
            <a:endParaRPr lang="en-GB" sz="1100" dirty="0"/>
          </a:p>
          <a:p>
            <a:pPr>
              <a:lnSpc>
                <a:spcPct val="100000"/>
              </a:lnSpc>
            </a:pPr>
            <a:r>
              <a:rPr lang="en-GB" sz="2000" dirty="0"/>
              <a:t>The workshop on 15 Nov to discuss and further calibrate  draft suggestions for harmonised implementation or action items</a:t>
            </a:r>
          </a:p>
        </p:txBody>
      </p:sp>
      <p:sp>
        <p:nvSpPr>
          <p:cNvPr id="4" name="Tijdelijke aanduiding voor dianummer 3">
            <a:extLst>
              <a:ext uri="{FF2B5EF4-FFF2-40B4-BE49-F238E27FC236}">
                <a16:creationId xmlns:a16="http://schemas.microsoft.com/office/drawing/2014/main" id="{2C78E4D0-E4CD-C74A-81AA-54261EAFB1FB}"/>
              </a:ext>
            </a:extLst>
          </p:cNvPr>
          <p:cNvSpPr>
            <a:spLocks noGrp="1"/>
          </p:cNvSpPr>
          <p:nvPr>
            <p:ph type="sldNum" sz="quarter" idx="11"/>
          </p:nvPr>
        </p:nvSpPr>
        <p:spPr/>
        <p:txBody>
          <a:bodyPr/>
          <a:lstStyle/>
          <a:p>
            <a:pPr>
              <a:defRPr/>
            </a:pPr>
            <a:fld id="{D5FB563B-88DB-4430-8754-2A432A89D66C}" type="slidenum">
              <a:rPr lang="en-US" smtClean="0"/>
              <a:pPr>
                <a:defRPr/>
              </a:pPr>
              <a:t>2</a:t>
            </a:fld>
            <a:endParaRPr lang="en-US"/>
          </a:p>
        </p:txBody>
      </p:sp>
    </p:spTree>
    <p:extLst>
      <p:ext uri="{BB962C8B-B14F-4D97-AF65-F5344CB8AC3E}">
        <p14:creationId xmlns:p14="http://schemas.microsoft.com/office/powerpoint/2010/main" val="6628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p:txBody>
          <a:bodyPr/>
          <a:lstStyle/>
          <a:p>
            <a:r>
              <a:rPr lang="en-GB" b="1" dirty="0" err="1"/>
              <a:t>Singlicate</a:t>
            </a:r>
            <a:r>
              <a:rPr lang="en-GB" b="1" dirty="0"/>
              <a:t> sample analysis in LBA assays</a:t>
            </a:r>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259632" y="1028700"/>
            <a:ext cx="7632848" cy="3486150"/>
          </a:xfrm>
        </p:spPr>
        <p:txBody>
          <a:bodyPr/>
          <a:lstStyle/>
          <a:p>
            <a:pPr marL="0" indent="0">
              <a:buNone/>
            </a:pPr>
            <a:r>
              <a:rPr lang="en-DE" sz="1500" b="1" dirty="0">
                <a:ea typeface="+mn-lt"/>
                <a:cs typeface="+mn-lt"/>
              </a:rPr>
              <a:t>4.2 Validation</a:t>
            </a:r>
          </a:p>
          <a:p>
            <a:pPr marL="0" indent="0">
              <a:buNone/>
            </a:pPr>
            <a:r>
              <a:rPr lang="en-US" sz="1350" dirty="0">
                <a:ea typeface="+mn-lt"/>
                <a:cs typeface="+mn-lt"/>
              </a:rPr>
              <a:t>Most often, microtiter plates are used for LBAs and study samples can be analyzed using an assay format </a:t>
            </a:r>
            <a:r>
              <a:rPr lang="en-US" sz="1350" b="1" dirty="0">
                <a:ea typeface="+mn-lt"/>
                <a:cs typeface="+mn-lt"/>
              </a:rPr>
              <a:t>of one or more well(s) per sample</a:t>
            </a:r>
            <a:r>
              <a:rPr lang="en-US" sz="1350" dirty="0">
                <a:ea typeface="+mn-lt"/>
                <a:cs typeface="+mn-lt"/>
              </a:rPr>
              <a:t>. The assay format should be specified in the protocol, study plan or SOP. </a:t>
            </a:r>
            <a:r>
              <a:rPr lang="en-US" sz="1350" b="1" dirty="0">
                <a:ea typeface="+mn-lt"/>
                <a:cs typeface="+mn-lt"/>
              </a:rPr>
              <a:t>If method development and method validation are performed using one or more well(s) per sample, then study sample analysis should also be performed using one or more well(s) per sample, respectively. </a:t>
            </a:r>
            <a:r>
              <a:rPr lang="en-US" sz="1350" dirty="0">
                <a:ea typeface="+mn-lt"/>
                <a:cs typeface="+mn-lt"/>
              </a:rPr>
              <a:t>.</a:t>
            </a:r>
            <a:r>
              <a:rPr lang="en-DE" sz="1350" dirty="0">
                <a:ea typeface="+mn-lt"/>
                <a:cs typeface="+mn-lt"/>
              </a:rPr>
              <a:t>..</a:t>
            </a:r>
          </a:p>
          <a:p>
            <a:pPr marL="0" indent="0">
              <a:buNone/>
            </a:pPr>
            <a:endParaRPr lang="en-DE" sz="1400" dirty="0">
              <a:ea typeface="+mn-lt"/>
              <a:cs typeface="+mn-lt"/>
            </a:endParaRPr>
          </a:p>
          <a:p>
            <a:pPr marL="0" indent="0">
              <a:buNone/>
            </a:pPr>
            <a:r>
              <a:rPr lang="en-DE" sz="1500" b="1" dirty="0">
                <a:ea typeface="+mn-lt"/>
                <a:cs typeface="+mn-lt"/>
              </a:rPr>
              <a:t>EBF position:</a:t>
            </a:r>
          </a:p>
          <a:p>
            <a:pPr marL="0" indent="0">
              <a:buNone/>
            </a:pPr>
            <a:r>
              <a:rPr lang="en-US" sz="1350" dirty="0">
                <a:ea typeface="+mn-lt"/>
                <a:cs typeface="+mn-lt"/>
              </a:rPr>
              <a:t>European Bioanalysis Forum recommendation on </a:t>
            </a:r>
            <a:r>
              <a:rPr lang="en-US" sz="1350" dirty="0" err="1">
                <a:ea typeface="+mn-lt"/>
                <a:cs typeface="+mn-lt"/>
              </a:rPr>
              <a:t>singlicate</a:t>
            </a:r>
            <a:r>
              <a:rPr lang="en-US" sz="1350" dirty="0">
                <a:ea typeface="+mn-lt"/>
                <a:cs typeface="+mn-lt"/>
              </a:rPr>
              <a:t> analysis for ligand binding assays: time for a new mindset</a:t>
            </a:r>
          </a:p>
          <a:p>
            <a:pPr marL="0" indent="0">
              <a:buNone/>
            </a:pPr>
            <a:r>
              <a:rPr lang="en-US" sz="1050" dirty="0">
                <a:ea typeface="+mn-lt"/>
                <a:cs typeface="+mn-lt"/>
              </a:rPr>
              <a:t>Matthew Barfield</a:t>
            </a:r>
            <a:r>
              <a:rPr lang="en-DE" sz="1050" dirty="0">
                <a:ea typeface="+mn-lt"/>
                <a:cs typeface="+mn-lt"/>
              </a:rPr>
              <a:t>, </a:t>
            </a:r>
            <a:r>
              <a:rPr lang="en-US" sz="1050" dirty="0">
                <a:ea typeface="+mn-lt"/>
                <a:cs typeface="+mn-lt"/>
              </a:rPr>
              <a:t>Joanne Goodman, John Hood</a:t>
            </a:r>
            <a:r>
              <a:rPr lang="en-DE" sz="1050" dirty="0">
                <a:ea typeface="+mn-lt"/>
                <a:cs typeface="+mn-lt"/>
              </a:rPr>
              <a:t> </a:t>
            </a:r>
            <a:r>
              <a:rPr lang="en-US" sz="1050" dirty="0">
                <a:ea typeface="+mn-lt"/>
                <a:cs typeface="+mn-lt"/>
              </a:rPr>
              <a:t>&amp; Philip Timmerman</a:t>
            </a:r>
            <a:r>
              <a:rPr lang="en-DE" sz="1050" dirty="0">
                <a:ea typeface="+mn-lt"/>
                <a:cs typeface="+mn-lt"/>
              </a:rPr>
              <a:t>, Bioanalysis 2020</a:t>
            </a:r>
            <a:endParaRPr lang="en-DE" sz="1400" dirty="0">
              <a:ea typeface="+mn-lt"/>
              <a:cs typeface="+mn-lt"/>
            </a:endParaRPr>
          </a:p>
          <a:p>
            <a:pPr marL="0" indent="0">
              <a:buNone/>
            </a:pPr>
            <a:endParaRPr lang="de-DE" sz="1400" dirty="0">
              <a:ea typeface="+mn-lt"/>
              <a:cs typeface="+mn-lt"/>
            </a:endParaRPr>
          </a:p>
          <a:p>
            <a:pPr marL="0" indent="0">
              <a:buNone/>
            </a:pPr>
            <a:r>
              <a:rPr lang="en-US" sz="1500" b="1" dirty="0">
                <a:ea typeface="+mn-lt"/>
                <a:cs typeface="+mn-lt"/>
              </a:rPr>
              <a:t>EBF proposal for implementation</a:t>
            </a:r>
          </a:p>
          <a:p>
            <a:r>
              <a:rPr lang="en-US" sz="1350" dirty="0"/>
              <a:t>Implement </a:t>
            </a:r>
            <a:r>
              <a:rPr lang="en-US" sz="1350" dirty="0" err="1"/>
              <a:t>singlicate</a:t>
            </a:r>
            <a:r>
              <a:rPr lang="en-US" sz="1350" dirty="0"/>
              <a:t> well analysis as appropriate</a:t>
            </a:r>
          </a:p>
          <a:p>
            <a:r>
              <a:rPr lang="en-US" sz="1350" dirty="0"/>
              <a:t>If assay validation was performed in duplicate yet data show that </a:t>
            </a:r>
            <a:r>
              <a:rPr lang="en-US" sz="1350" dirty="0" err="1"/>
              <a:t>singlicate</a:t>
            </a:r>
            <a:r>
              <a:rPr lang="en-US" sz="1350" dirty="0"/>
              <a:t> analysis is robust then </a:t>
            </a:r>
            <a:r>
              <a:rPr lang="en-US" sz="1350" dirty="0" err="1"/>
              <a:t>singlicate</a:t>
            </a:r>
            <a:r>
              <a:rPr lang="en-US" sz="1350" dirty="0"/>
              <a:t> sample analysis is justified</a:t>
            </a:r>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378"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rPr>
              <a:pPr marL="0" marR="0" lvl="0" indent="0" algn="r" defTabSz="914378" rtl="0" eaLnBrk="1" fontAlgn="base" latinLnBrk="0" hangingPunct="1">
                <a:lnSpc>
                  <a:spcPct val="100000"/>
                </a:lnSpc>
                <a:spcBef>
                  <a:spcPct val="0"/>
                </a:spcBef>
                <a:spcAft>
                  <a:spcPct val="0"/>
                </a:spcAft>
                <a:buClrTx/>
                <a:buSzTx/>
                <a:buFontTx/>
                <a:buNone/>
                <a:tabLst/>
                <a:defRPr/>
              </a:pPr>
              <a:t>20</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564877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a:xfrm>
            <a:off x="971600" y="285750"/>
            <a:ext cx="7056784" cy="571500"/>
          </a:xfrm>
        </p:spPr>
        <p:txBody>
          <a:bodyPr/>
          <a:lstStyle/>
          <a:p>
            <a:r>
              <a:rPr lang="da-DK" b="1" dirty="0"/>
              <a:t>Reference standard </a:t>
            </a:r>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043608" y="1028700"/>
            <a:ext cx="7560840" cy="3486150"/>
          </a:xfrm>
        </p:spPr>
        <p:txBody>
          <a:bodyPr/>
          <a:lstStyle/>
          <a:p>
            <a:pPr marL="42862" indent="0">
              <a:buNone/>
            </a:pPr>
            <a:r>
              <a:rPr lang="en-BE" sz="1600" b="1" dirty="0">
                <a:cs typeface="Arial"/>
              </a:rPr>
              <a:t>4.1.1. Reference standard </a:t>
            </a:r>
            <a:endParaRPr lang="da-DK" sz="1600" b="1" dirty="0">
              <a:cs typeface="Arial"/>
            </a:endParaRPr>
          </a:p>
          <a:p>
            <a:pPr marL="0" indent="0">
              <a:buNone/>
            </a:pPr>
            <a:r>
              <a:rPr lang="en-US" sz="1600" dirty="0">
                <a:ea typeface="+mn-lt"/>
                <a:cs typeface="+mn-lt"/>
              </a:rPr>
              <a:t>“It is recommended that the manufacturing batch of the reference standard </a:t>
            </a:r>
            <a:r>
              <a:rPr lang="en-US" sz="1600" b="1" dirty="0">
                <a:ea typeface="+mn-lt"/>
                <a:cs typeface="+mn-lt"/>
              </a:rPr>
              <a:t>used for the preparation of calibration standards and QCs</a:t>
            </a:r>
            <a:r>
              <a:rPr lang="en-US" sz="1600" dirty="0">
                <a:ea typeface="+mn-lt"/>
                <a:cs typeface="+mn-lt"/>
              </a:rPr>
              <a:t> is </a:t>
            </a:r>
            <a:r>
              <a:rPr lang="en-US" sz="1600" b="1" dirty="0">
                <a:ea typeface="+mn-lt"/>
                <a:cs typeface="+mn-lt"/>
              </a:rPr>
              <a:t>derived from </a:t>
            </a:r>
            <a:r>
              <a:rPr lang="en-US" sz="1600" dirty="0">
                <a:ea typeface="+mn-lt"/>
                <a:cs typeface="+mn-lt"/>
              </a:rPr>
              <a:t>the </a:t>
            </a:r>
            <a:r>
              <a:rPr lang="en-US" sz="1600" b="1" dirty="0">
                <a:ea typeface="+mn-lt"/>
                <a:cs typeface="+mn-lt"/>
              </a:rPr>
              <a:t>same batch of drug substance</a:t>
            </a:r>
            <a:r>
              <a:rPr lang="en-US" sz="1600" dirty="0">
                <a:ea typeface="+mn-lt"/>
                <a:cs typeface="+mn-lt"/>
              </a:rPr>
              <a:t> as that </a:t>
            </a:r>
            <a:r>
              <a:rPr lang="en-US" sz="1600" b="1" dirty="0">
                <a:ea typeface="+mn-lt"/>
                <a:cs typeface="+mn-lt"/>
              </a:rPr>
              <a:t>used for dosing</a:t>
            </a:r>
            <a:r>
              <a:rPr lang="en-US" sz="1600" dirty="0">
                <a:ea typeface="+mn-lt"/>
                <a:cs typeface="+mn-lt"/>
              </a:rPr>
              <a:t> in the nonclinical and clinical studies whenever possible”</a:t>
            </a:r>
            <a:endParaRPr lang="en-US" sz="2000" dirty="0">
              <a:cs typeface="+mn-lt"/>
            </a:endParaRPr>
          </a:p>
          <a:p>
            <a:pPr indent="0">
              <a:buNone/>
            </a:pPr>
            <a:endParaRPr lang="en-US" sz="1600" dirty="0">
              <a:ea typeface="ＭＳ Ｐゴシック"/>
              <a:cs typeface="+mn-lt"/>
            </a:endParaRPr>
          </a:p>
          <a:p>
            <a:pPr indent="0">
              <a:buNone/>
            </a:pPr>
            <a:endParaRPr lang="en-US" sz="1600" dirty="0">
              <a:cs typeface="Arial"/>
            </a:endParaRPr>
          </a:p>
          <a:p>
            <a:pPr marL="42862" indent="0">
              <a:buNone/>
            </a:pPr>
            <a:r>
              <a:rPr lang="en-US" sz="1600" b="1" dirty="0">
                <a:cs typeface="Arial"/>
              </a:rPr>
              <a:t>EBF proposal for implementation:</a:t>
            </a:r>
          </a:p>
          <a:p>
            <a:pPr marL="42862" indent="0">
              <a:buNone/>
            </a:pPr>
            <a:r>
              <a:rPr lang="en-US" sz="1600" dirty="0">
                <a:cs typeface="Arial"/>
              </a:rPr>
              <a:t>If CMC assessments show comparability of drug substance batches, the reference standard is deemed appropriate for bioanalytical purposes</a:t>
            </a:r>
          </a:p>
          <a:p>
            <a:pPr marL="342900" lvl="1" indent="0">
              <a:buFontTx/>
              <a:buNone/>
            </a:pPr>
            <a:endParaRPr lang="en-US" sz="1600" dirty="0">
              <a:cs typeface="Arial"/>
            </a:endParaRPr>
          </a:p>
          <a:p>
            <a:pPr marL="43180" indent="0">
              <a:buNone/>
            </a:pPr>
            <a:endParaRPr lang="en-US" sz="1600" b="1" i="1" dirty="0">
              <a:solidFill>
                <a:schemeClr val="tx1"/>
              </a:solidFill>
              <a:cs typeface="Arial"/>
            </a:endParaRPr>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312364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p:txBody>
          <a:bodyPr/>
          <a:lstStyle/>
          <a:p>
            <a:r>
              <a:rPr lang="da-DK" b="1"/>
              <a:t>Critical reagents</a:t>
            </a:r>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331640" y="843558"/>
            <a:ext cx="7560840" cy="3486150"/>
          </a:xfrm>
        </p:spPr>
        <p:txBody>
          <a:bodyPr/>
          <a:lstStyle/>
          <a:p>
            <a:pPr marL="0" indent="0">
              <a:buNone/>
            </a:pPr>
            <a:r>
              <a:rPr lang="en-DE" sz="1500" b="1" dirty="0">
                <a:ea typeface="+mn-lt"/>
                <a:cs typeface="+mn-lt"/>
              </a:rPr>
              <a:t>4.1.2 Critical Reagents</a:t>
            </a:r>
          </a:p>
          <a:p>
            <a:pPr marL="0" indent="0">
              <a:buNone/>
            </a:pPr>
            <a:r>
              <a:rPr lang="en-US" sz="1350" dirty="0">
                <a:ea typeface="+mn-lt"/>
                <a:cs typeface="+mn-lt"/>
              </a:rPr>
              <a:t>“Critical reagents, including binding reagents </a:t>
            </a:r>
            <a:r>
              <a:rPr lang="en-DE" sz="1350" dirty="0">
                <a:ea typeface="+mn-lt"/>
                <a:cs typeface="+mn-lt"/>
              </a:rPr>
              <a:t>...</a:t>
            </a:r>
            <a:r>
              <a:rPr lang="en-US" sz="1350" dirty="0">
                <a:ea typeface="+mn-lt"/>
                <a:cs typeface="+mn-lt"/>
              </a:rPr>
              <a:t> have direct impact on the results of the assay and, therefore, their quality should be assured. Critical reagents bind the analyte and, upon interaction, lead to an instrument signal corresponding to the analyte concentration. </a:t>
            </a:r>
            <a:r>
              <a:rPr lang="en-US" sz="1350" b="1" dirty="0">
                <a:ea typeface="+mn-lt"/>
                <a:cs typeface="+mn-lt"/>
              </a:rPr>
              <a:t>The critical reagents should be identified and defined in the assay method… .”</a:t>
            </a:r>
            <a:endParaRPr lang="en-DE" sz="1350" b="1" dirty="0">
              <a:ea typeface="+mn-lt"/>
              <a:cs typeface="+mn-lt"/>
            </a:endParaRPr>
          </a:p>
          <a:p>
            <a:pPr marL="0" indent="0">
              <a:buNone/>
            </a:pPr>
            <a:endParaRPr lang="en-DE" sz="1350" b="1" u="sng" dirty="0">
              <a:ea typeface="+mn-lt"/>
              <a:cs typeface="+mn-lt"/>
            </a:endParaRPr>
          </a:p>
          <a:p>
            <a:pPr marL="0" indent="0">
              <a:buNone/>
            </a:pPr>
            <a:r>
              <a:rPr lang="en-US" sz="1350" b="1" dirty="0">
                <a:ea typeface="+mn-lt"/>
                <a:cs typeface="+mn-lt"/>
              </a:rPr>
              <a:t>“A critical reagent lifecycle management procedure is necessary to ensure consistency </a:t>
            </a:r>
            <a:r>
              <a:rPr lang="en-US" sz="1350" dirty="0">
                <a:ea typeface="+mn-lt"/>
                <a:cs typeface="+mn-lt"/>
              </a:rPr>
              <a:t>between the original and new batches of critical reagents. Reagent performance should be evaluated using the bioanalytical method. </a:t>
            </a:r>
            <a:r>
              <a:rPr lang="en-DE" sz="1350" dirty="0">
                <a:ea typeface="+mn-lt"/>
                <a:cs typeface="+mn-lt"/>
              </a:rPr>
              <a:t>...</a:t>
            </a:r>
            <a:r>
              <a:rPr lang="da-DK" sz="1350" dirty="0">
                <a:ea typeface="+mn-lt"/>
                <a:cs typeface="+mn-lt"/>
              </a:rPr>
              <a:t>”</a:t>
            </a:r>
          </a:p>
          <a:p>
            <a:pPr marL="0" indent="0">
              <a:buNone/>
            </a:pPr>
            <a:endParaRPr lang="da-DK" sz="1350" dirty="0">
              <a:ea typeface="+mn-lt"/>
              <a:cs typeface="+mn-lt"/>
            </a:endParaRPr>
          </a:p>
          <a:p>
            <a:pPr marL="0" indent="0">
              <a:buNone/>
            </a:pPr>
            <a:r>
              <a:rPr lang="en-US" sz="1350" b="1" dirty="0">
                <a:ea typeface="+mn-lt"/>
                <a:cs typeface="+mn-lt"/>
              </a:rPr>
              <a:t>“It can be extended beyond the expiration date from the supplier</a:t>
            </a:r>
            <a:r>
              <a:rPr lang="en-US" sz="1350" dirty="0">
                <a:ea typeface="+mn-lt"/>
                <a:cs typeface="+mn-lt"/>
              </a:rPr>
              <a:t>.</a:t>
            </a:r>
            <a:r>
              <a:rPr lang="da-DK" sz="1350" dirty="0">
                <a:ea typeface="+mn-lt"/>
                <a:cs typeface="+mn-lt"/>
              </a:rPr>
              <a:t>”</a:t>
            </a:r>
          </a:p>
          <a:p>
            <a:pPr marL="0" indent="0">
              <a:buNone/>
            </a:pPr>
            <a:endParaRPr lang="en-DE" sz="1350" dirty="0">
              <a:ea typeface="+mn-lt"/>
              <a:cs typeface="+mn-lt"/>
            </a:endParaRPr>
          </a:p>
          <a:p>
            <a:pPr marL="0" indent="0">
              <a:buNone/>
            </a:pPr>
            <a:r>
              <a:rPr lang="en-DE" sz="1350" b="1" dirty="0">
                <a:ea typeface="+mn-lt"/>
                <a:cs typeface="+mn-lt"/>
              </a:rPr>
              <a:t>EBF position</a:t>
            </a:r>
            <a:r>
              <a:rPr lang="da-DK" sz="1350" b="1" dirty="0">
                <a:ea typeface="+mn-lt"/>
                <a:cs typeface="+mn-lt"/>
              </a:rPr>
              <a:t> and </a:t>
            </a:r>
            <a:r>
              <a:rPr lang="en-US" sz="1350" b="1" dirty="0">
                <a:ea typeface="+mn-lt"/>
                <a:cs typeface="+mn-lt"/>
              </a:rPr>
              <a:t>EBF proposal for implementation</a:t>
            </a:r>
            <a:r>
              <a:rPr lang="en-DE" sz="1350" b="1" dirty="0">
                <a:ea typeface="+mn-lt"/>
                <a:cs typeface="+mn-lt"/>
              </a:rPr>
              <a:t>:</a:t>
            </a:r>
          </a:p>
          <a:p>
            <a:r>
              <a:rPr lang="en-US" sz="1350" dirty="0">
                <a:ea typeface="+mn-lt"/>
                <a:cs typeface="+mn-lt"/>
              </a:rPr>
              <a:t>It is positive that these considerations were included in M10</a:t>
            </a:r>
          </a:p>
          <a:p>
            <a:r>
              <a:rPr lang="en-US" sz="1350" dirty="0">
                <a:ea typeface="+mn-lt"/>
                <a:cs typeface="+mn-lt"/>
              </a:rPr>
              <a:t>EBF recommendation on practical management of critical reagents for PK ligand-binding assays </a:t>
            </a:r>
            <a:endParaRPr lang="en-DE" sz="1350" dirty="0">
              <a:ea typeface="+mn-lt"/>
              <a:cs typeface="+mn-lt"/>
            </a:endParaRPr>
          </a:p>
          <a:p>
            <a:pPr marL="300038" lvl="1" indent="0">
              <a:buNone/>
            </a:pPr>
            <a:r>
              <a:rPr lang="en-US" sz="900" dirty="0">
                <a:ea typeface="+mn-lt"/>
                <a:cs typeface="+mn-lt"/>
              </a:rPr>
              <a:t>Susanne Pihl, Barry WA van der </a:t>
            </a:r>
            <a:r>
              <a:rPr lang="en-US" sz="900" dirty="0" err="1">
                <a:ea typeface="+mn-lt"/>
                <a:cs typeface="+mn-lt"/>
              </a:rPr>
              <a:t>Strate</a:t>
            </a:r>
            <a:r>
              <a:rPr lang="en-US" sz="900" dirty="0">
                <a:ea typeface="+mn-lt"/>
                <a:cs typeface="+mn-lt"/>
              </a:rPr>
              <a:t>, Michaela Golob, Laurent Vermet, Birgit Jaitner, Joanne Goodman, Marianne Scheel Fjording &amp; Philip Timmerman</a:t>
            </a:r>
            <a:r>
              <a:rPr lang="en-DE" sz="900" dirty="0">
                <a:ea typeface="+mn-lt"/>
                <a:cs typeface="+mn-lt"/>
              </a:rPr>
              <a:t>, Bioanalysis 2018</a:t>
            </a:r>
            <a:endParaRPr lang="da-DK" sz="900" dirty="0">
              <a:ea typeface="+mn-lt"/>
              <a:cs typeface="+mn-lt"/>
            </a:endParaRPr>
          </a:p>
          <a:p>
            <a:pPr marL="0" indent="0">
              <a:buNone/>
            </a:pPr>
            <a:endParaRPr lang="da-DK" sz="900" dirty="0">
              <a:ea typeface="+mn-lt"/>
              <a:cs typeface="+mn-lt"/>
            </a:endParaRPr>
          </a:p>
          <a:p>
            <a:pPr marL="0" indent="0">
              <a:buNone/>
            </a:pPr>
            <a:endParaRPr lang="en-DE" sz="1350" dirty="0">
              <a:ea typeface="+mn-lt"/>
              <a:cs typeface="+mn-lt"/>
            </a:endParaRPr>
          </a:p>
          <a:p>
            <a:pPr marL="0" indent="0">
              <a:buNone/>
            </a:pPr>
            <a:endParaRPr lang="en-BE" sz="1350" dirty="0">
              <a:ea typeface="+mn-lt"/>
              <a:cs typeface="+mn-lt"/>
            </a:endParaRPr>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378"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rPr>
              <a:pPr marL="0" marR="0" lvl="0" indent="0" algn="r" defTabSz="914378" rtl="0" eaLnBrk="1" fontAlgn="base" latinLnBrk="0" hangingPunct="1">
                <a:lnSpc>
                  <a:spcPct val="100000"/>
                </a:lnSpc>
                <a:spcBef>
                  <a:spcPct val="0"/>
                </a:spcBef>
                <a:spcAft>
                  <a:spcPct val="0"/>
                </a:spcAft>
                <a:buClrTx/>
                <a:buSzTx/>
                <a:buFontTx/>
                <a:buNone/>
                <a:tabLst/>
                <a:defRPr/>
              </a:pPr>
              <a:t>22</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676285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a:xfrm>
            <a:off x="1259632" y="123478"/>
            <a:ext cx="7632848" cy="571500"/>
          </a:xfrm>
        </p:spPr>
        <p:txBody>
          <a:bodyPr/>
          <a:lstStyle/>
          <a:p>
            <a:r>
              <a:rPr lang="en-GB" sz="2200" b="1"/>
              <a:t>QC sample preparation and selection of concentrations</a:t>
            </a:r>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403648" y="866428"/>
            <a:ext cx="7488832" cy="3486150"/>
          </a:xfrm>
        </p:spPr>
        <p:txBody>
          <a:bodyPr/>
          <a:lstStyle/>
          <a:p>
            <a:pPr marL="0" indent="0">
              <a:buNone/>
            </a:pPr>
            <a:r>
              <a:rPr lang="en-US" sz="1400" b="1" i="1" dirty="0"/>
              <a:t>4.2.4.1 Preparation of Quality Control Samples </a:t>
            </a:r>
            <a:endParaRPr lang="en-US" sz="1400" dirty="0"/>
          </a:p>
          <a:p>
            <a:r>
              <a:rPr lang="en-US" sz="1400" dirty="0"/>
              <a:t>The QCs are intended to mimic study samples and should be prepared by spiking matrix with a known quantity of analyte, </a:t>
            </a:r>
            <a:r>
              <a:rPr lang="en-US" sz="1400" b="1" dirty="0"/>
              <a:t>stored under the conditions anticipated for study samples </a:t>
            </a:r>
            <a:r>
              <a:rPr lang="en-US" sz="1400" dirty="0"/>
              <a:t>and </a:t>
            </a:r>
            <a:r>
              <a:rPr lang="en-US" sz="1400" dirty="0" err="1"/>
              <a:t>analysed</a:t>
            </a:r>
            <a:r>
              <a:rPr lang="en-US" sz="1400" dirty="0"/>
              <a:t> to assess the validity of the analytical method. </a:t>
            </a:r>
          </a:p>
          <a:p>
            <a:r>
              <a:rPr lang="en-US" sz="1400" b="1" dirty="0"/>
              <a:t>The analyte should be spiked at the LLOQ, within three times of the LLOQ (low QC), around the geometric mean of the calibration curve range (medium QC), and at least at 75% of the ULOQ (high QC) and at the ULOQ</a:t>
            </a:r>
            <a:r>
              <a:rPr lang="en-US" sz="1400" dirty="0"/>
              <a:t>. </a:t>
            </a:r>
          </a:p>
          <a:p>
            <a:endParaRPr lang="en-US" sz="1400" dirty="0"/>
          </a:p>
          <a:p>
            <a:pPr marL="0" indent="0">
              <a:buNone/>
            </a:pPr>
            <a:r>
              <a:rPr lang="en-US" sz="1400" b="1" dirty="0">
                <a:ea typeface="+mn-lt"/>
                <a:cs typeface="+mn-lt"/>
              </a:rPr>
              <a:t>EBF proposal for implementation</a:t>
            </a:r>
            <a:r>
              <a:rPr lang="en-DE" sz="1400" b="1" dirty="0">
                <a:ea typeface="+mn-lt"/>
                <a:cs typeface="+mn-lt"/>
              </a:rPr>
              <a:t>:</a:t>
            </a:r>
          </a:p>
          <a:p>
            <a:r>
              <a:rPr lang="en-US" sz="1400" dirty="0"/>
              <a:t>Confirm that QCs are spiked correctly before using in formal validation assessment </a:t>
            </a:r>
          </a:p>
          <a:p>
            <a:r>
              <a:rPr lang="en-US" sz="1400" dirty="0"/>
              <a:t>Use QCs that reflect samples for validation assessment</a:t>
            </a:r>
          </a:p>
          <a:p>
            <a:r>
              <a:rPr lang="en-US" sz="1400" dirty="0">
                <a:ea typeface="+mn-lt"/>
                <a:cs typeface="+mn-lt"/>
              </a:rPr>
              <a:t>It is positive that </a:t>
            </a:r>
            <a:r>
              <a:rPr lang="en-US" sz="1400" dirty="0"/>
              <a:t>geometric mean is used for the mid QC</a:t>
            </a:r>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2030842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a:xfrm>
            <a:off x="1259632" y="123478"/>
            <a:ext cx="7632848" cy="571500"/>
          </a:xfrm>
        </p:spPr>
        <p:txBody>
          <a:bodyPr/>
          <a:lstStyle/>
          <a:p>
            <a:r>
              <a:rPr lang="en-GB" sz="2200" b="1"/>
              <a:t>QC sample preparation and selection of concentrations</a:t>
            </a:r>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259632" y="866428"/>
            <a:ext cx="7115965" cy="3486150"/>
          </a:xfrm>
        </p:spPr>
        <p:txBody>
          <a:bodyPr/>
          <a:lstStyle/>
          <a:p>
            <a:pPr marL="0" indent="0">
              <a:buNone/>
            </a:pPr>
            <a:r>
              <a:rPr lang="en-US" sz="1300" b="1" i="1" dirty="0"/>
              <a:t>4.2.4.2 Evaluation of Accuracy and Precision </a:t>
            </a:r>
            <a:endParaRPr lang="en-US" sz="1300" dirty="0"/>
          </a:p>
          <a:p>
            <a:pPr marL="0" indent="0">
              <a:buNone/>
            </a:pPr>
            <a:r>
              <a:rPr lang="en-US" sz="1300" b="1" dirty="0"/>
              <a:t>“If the within-run accuracy or precision criteria are not met in all runs, an overall estimate of within-run accuracy and precision for each QC level should be calculated</a:t>
            </a:r>
            <a:r>
              <a:rPr lang="en-US" sz="1300" dirty="0"/>
              <a:t>.“</a:t>
            </a:r>
          </a:p>
          <a:p>
            <a:endParaRPr lang="en-US" sz="1300" dirty="0"/>
          </a:p>
          <a:p>
            <a:pPr marL="0" indent="0">
              <a:buNone/>
            </a:pPr>
            <a:r>
              <a:rPr lang="en-US" sz="1200" b="1" dirty="0">
                <a:ea typeface="+mn-lt"/>
                <a:cs typeface="+mn-lt"/>
              </a:rPr>
              <a:t>EBF proposal for implementation</a:t>
            </a:r>
            <a:r>
              <a:rPr lang="en-DE" sz="1200" b="1" dirty="0">
                <a:ea typeface="+mn-lt"/>
                <a:cs typeface="+mn-lt"/>
              </a:rPr>
              <a:t>:</a:t>
            </a:r>
            <a:endParaRPr lang="da-DK" sz="1200" b="1" dirty="0">
              <a:ea typeface="+mn-lt"/>
              <a:cs typeface="+mn-lt"/>
            </a:endParaRPr>
          </a:p>
          <a:p>
            <a:r>
              <a:rPr lang="da-DK" sz="1200" dirty="0" err="1">
                <a:ea typeface="+mn-lt"/>
                <a:cs typeface="+mn-lt"/>
              </a:rPr>
              <a:t>Follow</a:t>
            </a:r>
            <a:r>
              <a:rPr lang="da-DK" sz="1200" dirty="0">
                <a:ea typeface="+mn-lt"/>
                <a:cs typeface="+mn-lt"/>
              </a:rPr>
              <a:t> </a:t>
            </a:r>
            <a:r>
              <a:rPr lang="da-DK" sz="1200" dirty="0" err="1">
                <a:ea typeface="+mn-lt"/>
                <a:cs typeface="+mn-lt"/>
              </a:rPr>
              <a:t>DeSilva</a:t>
            </a:r>
            <a:r>
              <a:rPr lang="da-DK" sz="1200" dirty="0">
                <a:ea typeface="+mn-lt"/>
                <a:cs typeface="+mn-lt"/>
              </a:rPr>
              <a:t> et al (2003)</a:t>
            </a:r>
            <a:endParaRPr lang="en-DE" sz="1200" dirty="0">
              <a:ea typeface="+mn-lt"/>
              <a:cs typeface="+mn-lt"/>
            </a:endParaRPr>
          </a:p>
          <a:p>
            <a:endParaRPr lang="en-US" sz="1300" dirty="0"/>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pic>
        <p:nvPicPr>
          <p:cNvPr id="5" name="Picture 4">
            <a:extLst>
              <a:ext uri="{FF2B5EF4-FFF2-40B4-BE49-F238E27FC236}">
                <a16:creationId xmlns:a16="http://schemas.microsoft.com/office/drawing/2014/main" id="{8ADD90F1-CC49-4963-ABF3-697ED326920B}"/>
              </a:ext>
            </a:extLst>
          </p:cNvPr>
          <p:cNvPicPr>
            <a:picLocks noChangeAspect="1"/>
          </p:cNvPicPr>
          <p:nvPr/>
        </p:nvPicPr>
        <p:blipFill>
          <a:blip r:embed="rId2"/>
          <a:stretch>
            <a:fillRect/>
          </a:stretch>
        </p:blipFill>
        <p:spPr>
          <a:xfrm>
            <a:off x="1252792" y="2385888"/>
            <a:ext cx="2010935" cy="1698030"/>
          </a:xfrm>
          <a:prstGeom prst="rect">
            <a:avLst/>
          </a:prstGeom>
        </p:spPr>
      </p:pic>
      <p:pic>
        <p:nvPicPr>
          <p:cNvPr id="6" name="Picture 5">
            <a:extLst>
              <a:ext uri="{FF2B5EF4-FFF2-40B4-BE49-F238E27FC236}">
                <a16:creationId xmlns:a16="http://schemas.microsoft.com/office/drawing/2014/main" id="{B262B22D-24EB-45E5-93EA-435C2F327B62}"/>
              </a:ext>
            </a:extLst>
          </p:cNvPr>
          <p:cNvPicPr>
            <a:picLocks noChangeAspect="1"/>
          </p:cNvPicPr>
          <p:nvPr/>
        </p:nvPicPr>
        <p:blipFill>
          <a:blip r:embed="rId3"/>
          <a:stretch>
            <a:fillRect/>
          </a:stretch>
        </p:blipFill>
        <p:spPr>
          <a:xfrm>
            <a:off x="3559846" y="2385888"/>
            <a:ext cx="5448939" cy="1816313"/>
          </a:xfrm>
          <a:prstGeom prst="rect">
            <a:avLst/>
          </a:prstGeom>
        </p:spPr>
      </p:pic>
    </p:spTree>
    <p:extLst>
      <p:ext uri="{BB962C8B-B14F-4D97-AF65-F5344CB8AC3E}">
        <p14:creationId xmlns:p14="http://schemas.microsoft.com/office/powerpoint/2010/main" val="634353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a:xfrm>
            <a:off x="1259632" y="123478"/>
            <a:ext cx="7632848" cy="571500"/>
          </a:xfrm>
        </p:spPr>
        <p:txBody>
          <a:bodyPr/>
          <a:lstStyle/>
          <a:p>
            <a:r>
              <a:rPr lang="en-GB" sz="2200" b="1" dirty="0"/>
              <a:t>QC sample preparation and selection of concentrations</a:t>
            </a:r>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331640" y="866428"/>
            <a:ext cx="7560840" cy="3486150"/>
          </a:xfrm>
        </p:spPr>
        <p:txBody>
          <a:bodyPr/>
          <a:lstStyle/>
          <a:p>
            <a:pPr marL="0" indent="0">
              <a:buNone/>
            </a:pPr>
            <a:r>
              <a:rPr lang="en-US" sz="1400" b="1" i="1" dirty="0"/>
              <a:t>4.3.1 Analytical Run</a:t>
            </a:r>
          </a:p>
          <a:p>
            <a:pPr marL="0" indent="0">
              <a:buNone/>
            </a:pPr>
            <a:r>
              <a:rPr lang="en-US" sz="1400" i="1" dirty="0"/>
              <a:t>“The QCs should be </a:t>
            </a:r>
            <a:r>
              <a:rPr lang="en-US" sz="1400" b="1" i="1" dirty="0"/>
              <a:t>placed in the run </a:t>
            </a:r>
            <a:r>
              <a:rPr lang="en-US" sz="1400" i="1" dirty="0"/>
              <a:t>in such a way that the accuracy and precision of the whole run is ensured taking into account that study samples should always be bracketed by QCs.”</a:t>
            </a:r>
          </a:p>
          <a:p>
            <a:pPr marL="0" indent="0">
              <a:buNone/>
            </a:pPr>
            <a:endParaRPr lang="en-US" sz="1400" i="1" dirty="0"/>
          </a:p>
          <a:p>
            <a:pPr marL="0" indent="0">
              <a:buNone/>
            </a:pPr>
            <a:r>
              <a:rPr lang="en-US" sz="1400" b="1" dirty="0">
                <a:ea typeface="+mn-lt"/>
                <a:cs typeface="+mn-lt"/>
              </a:rPr>
              <a:t>EBF proposal for implementation</a:t>
            </a:r>
            <a:r>
              <a:rPr lang="en-DE" sz="1400" b="1" dirty="0">
                <a:ea typeface="+mn-lt"/>
                <a:cs typeface="+mn-lt"/>
              </a:rPr>
              <a:t>:</a:t>
            </a:r>
          </a:p>
          <a:p>
            <a:r>
              <a:rPr lang="en-US" sz="1400" noProof="1"/>
              <a:t>In this instance bracketing means physical placement and not concentration</a:t>
            </a:r>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29141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a:xfrm>
            <a:off x="1259632" y="123478"/>
            <a:ext cx="7056784" cy="571500"/>
          </a:xfrm>
        </p:spPr>
        <p:txBody>
          <a:bodyPr/>
          <a:lstStyle/>
          <a:p>
            <a:pPr marL="0" algn="l" rtl="0" eaLnBrk="1" fontAlgn="t" latinLnBrk="0" hangingPunct="1">
              <a:spcBef>
                <a:spcPts val="1000"/>
              </a:spcBef>
              <a:spcAft>
                <a:spcPts val="0"/>
              </a:spcAft>
            </a:pPr>
            <a:r>
              <a:rPr lang="da-DK" sz="2400" b="1" err="1">
                <a:latin typeface="Arial" panose="020B0604020202020204" pitchFamily="34" charset="0"/>
              </a:rPr>
              <a:t>Dilutional</a:t>
            </a:r>
            <a:r>
              <a:rPr lang="da-DK" sz="2400" b="1">
                <a:latin typeface="Arial" panose="020B0604020202020204" pitchFamily="34" charset="0"/>
              </a:rPr>
              <a:t> </a:t>
            </a:r>
            <a:r>
              <a:rPr lang="da-DK" sz="2400" b="1" err="1">
                <a:latin typeface="Arial" panose="020B0604020202020204" pitchFamily="34" charset="0"/>
              </a:rPr>
              <a:t>linearity</a:t>
            </a:r>
            <a:endParaRPr lang="en-GB" sz="2400" b="1">
              <a:latin typeface="Arial" panose="020B0604020202020204" pitchFamily="34" charset="0"/>
            </a:endParaRPr>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259632" y="866428"/>
            <a:ext cx="7632848" cy="3486150"/>
          </a:xfrm>
        </p:spPr>
        <p:txBody>
          <a:bodyPr/>
          <a:lstStyle/>
          <a:p>
            <a:pPr marL="0" indent="0">
              <a:buNone/>
            </a:pPr>
            <a:r>
              <a:rPr lang="en-US" sz="1400" b="1" i="1" dirty="0"/>
              <a:t>4.2.6 Dilution Linearity and Hook Effect </a:t>
            </a:r>
            <a:endParaRPr lang="en-US" sz="1400" dirty="0"/>
          </a:p>
          <a:p>
            <a:pPr marL="0" indent="0">
              <a:buNone/>
            </a:pPr>
            <a:r>
              <a:rPr lang="en-US" sz="1400" b="1" dirty="0"/>
              <a:t>“The same matrix as that of the study sample should be used for preparation of the QCs for dilution.“</a:t>
            </a:r>
          </a:p>
          <a:p>
            <a:pPr marL="0" indent="0">
              <a:buNone/>
            </a:pPr>
            <a:r>
              <a:rPr lang="en-US" sz="1400" b="1" dirty="0"/>
              <a:t>“</a:t>
            </a:r>
            <a:r>
              <a:rPr lang="en-US" sz="1400" dirty="0"/>
              <a:t>For each dilution factor tested, </a:t>
            </a:r>
            <a:r>
              <a:rPr lang="en-US" sz="1400" b="1" dirty="0"/>
              <a:t>at least 3 independently prepared dilution series </a:t>
            </a:r>
            <a:r>
              <a:rPr lang="en-US" sz="1400" dirty="0"/>
              <a:t>should be performed using the number of replicates that will be used in sample analysis.”</a:t>
            </a:r>
            <a:endParaRPr lang="en-US" sz="1400" b="1" dirty="0"/>
          </a:p>
          <a:p>
            <a:pPr marL="0" indent="0">
              <a:buNone/>
            </a:pPr>
            <a:r>
              <a:rPr lang="en-US" sz="1400" dirty="0"/>
              <a:t>“The </a:t>
            </a:r>
            <a:r>
              <a:rPr lang="en-US" sz="1400" b="1" dirty="0"/>
              <a:t>dilution factor(s) applied during study sample analysis should be within the range of dilution factors evaluated </a:t>
            </a:r>
            <a:r>
              <a:rPr lang="en-US" sz="1400" dirty="0"/>
              <a:t>during validation.”</a:t>
            </a:r>
          </a:p>
          <a:p>
            <a:endParaRPr lang="en-US" sz="1400" b="1" dirty="0"/>
          </a:p>
          <a:p>
            <a:pPr marL="0" indent="0">
              <a:buNone/>
            </a:pPr>
            <a:endParaRPr lang="en-US" sz="1400" b="1" i="1" dirty="0"/>
          </a:p>
          <a:p>
            <a:pPr marL="0" indent="0">
              <a:buNone/>
            </a:pPr>
            <a:r>
              <a:rPr lang="en-US" sz="1400" b="1" dirty="0">
                <a:ea typeface="+mn-lt"/>
                <a:cs typeface="+mn-lt"/>
              </a:rPr>
              <a:t>EBF proposal for implementation</a:t>
            </a:r>
            <a:r>
              <a:rPr lang="en-DE" sz="1400" b="1" dirty="0">
                <a:ea typeface="+mn-lt"/>
                <a:cs typeface="+mn-lt"/>
              </a:rPr>
              <a:t>:</a:t>
            </a:r>
          </a:p>
          <a:p>
            <a:r>
              <a:rPr lang="en-US" sz="1400" noProof="1"/>
              <a:t>The use of surrogate matrix may be justified (e.g., free drug) with supporting data</a:t>
            </a:r>
          </a:p>
          <a:p>
            <a:r>
              <a:rPr lang="en-US" sz="1400" dirty="0">
                <a:ea typeface="+mn-lt"/>
                <a:cs typeface="+mn-lt"/>
              </a:rPr>
              <a:t>It is positive that it is accepted to use </a:t>
            </a:r>
            <a:r>
              <a:rPr lang="en-US" sz="1400" dirty="0"/>
              <a:t>3 independently prepared dilution series </a:t>
            </a:r>
            <a:endParaRPr lang="en-US" sz="1400" noProof="1"/>
          </a:p>
          <a:p>
            <a:r>
              <a:rPr lang="en-US" sz="1400" noProof="1"/>
              <a:t>Dilution QCs do not need to be included in sample analysis if within range of dilution factors tested in validation</a:t>
            </a:r>
          </a:p>
          <a:p>
            <a:endParaRPr lang="en-BE" sz="1400" dirty="0"/>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0848331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54435-C304-4388-9235-5A5EF54A9A40}"/>
              </a:ext>
            </a:extLst>
          </p:cNvPr>
          <p:cNvSpPr>
            <a:spLocks noGrp="1"/>
          </p:cNvSpPr>
          <p:nvPr>
            <p:ph type="title"/>
          </p:nvPr>
        </p:nvSpPr>
        <p:spPr>
          <a:xfrm>
            <a:off x="1115616" y="285750"/>
            <a:ext cx="7056784" cy="571500"/>
          </a:xfrm>
        </p:spPr>
        <p:txBody>
          <a:bodyPr/>
          <a:lstStyle/>
          <a:p>
            <a:r>
              <a:rPr lang="en-US" b="1" dirty="0"/>
              <a:t>Stability</a:t>
            </a:r>
          </a:p>
        </p:txBody>
      </p:sp>
      <p:sp>
        <p:nvSpPr>
          <p:cNvPr id="3" name="Content Placeholder 2">
            <a:extLst>
              <a:ext uri="{FF2B5EF4-FFF2-40B4-BE49-F238E27FC236}">
                <a16:creationId xmlns:a16="http://schemas.microsoft.com/office/drawing/2014/main" id="{1C3585A2-3262-4C95-A4B5-8FF3A25CF5FC}"/>
              </a:ext>
            </a:extLst>
          </p:cNvPr>
          <p:cNvSpPr>
            <a:spLocks noGrp="1"/>
          </p:cNvSpPr>
          <p:nvPr>
            <p:ph idx="1"/>
          </p:nvPr>
        </p:nvSpPr>
        <p:spPr>
          <a:xfrm>
            <a:off x="1115616" y="1028700"/>
            <a:ext cx="7776864" cy="3486150"/>
          </a:xfrm>
        </p:spPr>
        <p:txBody>
          <a:bodyPr/>
          <a:lstStyle/>
          <a:p>
            <a:pPr marL="0" indent="0">
              <a:buNone/>
            </a:pPr>
            <a:r>
              <a:rPr lang="en-US" sz="1600" dirty="0"/>
              <a:t>4.2.7 Stability </a:t>
            </a:r>
          </a:p>
          <a:p>
            <a:pPr marL="0" indent="0">
              <a:buNone/>
            </a:pPr>
            <a:r>
              <a:rPr lang="en-GB" sz="1600" dirty="0"/>
              <a:t>“Stability evaluations should be carried out to ensure that </a:t>
            </a:r>
            <a:r>
              <a:rPr lang="en-GB" sz="1600" b="1" dirty="0"/>
              <a:t>every step taken during sample preparation</a:t>
            </a:r>
            <a:r>
              <a:rPr lang="en-GB" sz="1600" dirty="0"/>
              <a:t>, processing and analysis as well as the storage conditions used do not affect the concentration of the analyte.”</a:t>
            </a:r>
          </a:p>
          <a:p>
            <a:pPr marL="0" indent="0">
              <a:buNone/>
            </a:pPr>
            <a:endParaRPr lang="en-GB" sz="1600" dirty="0"/>
          </a:p>
          <a:p>
            <a:pPr marL="0" indent="0">
              <a:buNone/>
            </a:pPr>
            <a:r>
              <a:rPr lang="en-US" sz="1600" b="1" dirty="0">
                <a:ea typeface="+mn-lt"/>
                <a:cs typeface="+mn-lt"/>
              </a:rPr>
              <a:t>EBF proposal for implementation</a:t>
            </a:r>
            <a:r>
              <a:rPr lang="en-DE" sz="1600" b="1" dirty="0">
                <a:ea typeface="+mn-lt"/>
                <a:cs typeface="+mn-lt"/>
              </a:rPr>
              <a:t>:</a:t>
            </a:r>
          </a:p>
          <a:p>
            <a:r>
              <a:rPr lang="en-US" sz="1600" dirty="0"/>
              <a:t>Whole blood stability is generally not necessary for large molecules if stability in plasma/serum has been demonstrated under the same conditions unless the analyte is known to behave differently in the presence of blood cells.</a:t>
            </a:r>
          </a:p>
          <a:p>
            <a:pPr lvl="1"/>
            <a:r>
              <a:rPr lang="en-US" sz="1600" dirty="0"/>
              <a:t>Need for assessment should be driven by modality and mechanism of action.</a:t>
            </a:r>
          </a:p>
          <a:p>
            <a:r>
              <a:rPr lang="en-US" sz="1600" dirty="0"/>
              <a:t>Stability does not have to be repeated in a second laboratory if conditions and matrix have not changed. The stability report needs to be available and reviewed.</a:t>
            </a:r>
          </a:p>
        </p:txBody>
      </p:sp>
      <p:sp>
        <p:nvSpPr>
          <p:cNvPr id="4" name="Slide Number Placeholder 3">
            <a:extLst>
              <a:ext uri="{FF2B5EF4-FFF2-40B4-BE49-F238E27FC236}">
                <a16:creationId xmlns:a16="http://schemas.microsoft.com/office/drawing/2014/main" id="{8D025532-3773-49B9-92CD-FC79B9F4AFBE}"/>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233961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8288C-03D7-41F1-B3AF-05C8A9711C41}"/>
              </a:ext>
            </a:extLst>
          </p:cNvPr>
          <p:cNvSpPr>
            <a:spLocks noGrp="1"/>
          </p:cNvSpPr>
          <p:nvPr>
            <p:ph type="title"/>
          </p:nvPr>
        </p:nvSpPr>
        <p:spPr>
          <a:xfrm>
            <a:off x="1115616" y="285750"/>
            <a:ext cx="7056784" cy="571500"/>
          </a:xfrm>
        </p:spPr>
        <p:txBody>
          <a:bodyPr/>
          <a:lstStyle/>
          <a:p>
            <a:r>
              <a:rPr lang="en-US" b="1" dirty="0"/>
              <a:t>Stability</a:t>
            </a:r>
          </a:p>
        </p:txBody>
      </p:sp>
      <p:sp>
        <p:nvSpPr>
          <p:cNvPr id="3" name="Content Placeholder 2">
            <a:extLst>
              <a:ext uri="{FF2B5EF4-FFF2-40B4-BE49-F238E27FC236}">
                <a16:creationId xmlns:a16="http://schemas.microsoft.com/office/drawing/2014/main" id="{6891933A-3BD2-4C14-B473-430755BF8317}"/>
              </a:ext>
            </a:extLst>
          </p:cNvPr>
          <p:cNvSpPr>
            <a:spLocks noGrp="1"/>
          </p:cNvSpPr>
          <p:nvPr>
            <p:ph idx="1"/>
          </p:nvPr>
        </p:nvSpPr>
        <p:spPr>
          <a:xfrm>
            <a:off x="1115616" y="1028700"/>
            <a:ext cx="7776864" cy="2695178"/>
          </a:xfrm>
        </p:spPr>
        <p:txBody>
          <a:bodyPr/>
          <a:lstStyle/>
          <a:p>
            <a:pPr marL="0" indent="0">
              <a:buNone/>
            </a:pPr>
            <a:r>
              <a:rPr lang="en-US" sz="1600" dirty="0"/>
              <a:t>4.2.7 Stability </a:t>
            </a:r>
          </a:p>
          <a:p>
            <a:pPr marL="0" indent="0">
              <a:buNone/>
            </a:pPr>
            <a:r>
              <a:rPr lang="en-GB" sz="1400" dirty="0"/>
              <a:t>“Since sample dilution may be required for many LBA methods due to a narrow calibration range, the concentrations of the study samples may be consistently higher than the ULOQ of the calibration curve. If this is the case, the </a:t>
            </a:r>
            <a:r>
              <a:rPr lang="en-GB" sz="1400" b="1" dirty="0"/>
              <a:t>concentration of the QCs </a:t>
            </a:r>
            <a:r>
              <a:rPr lang="en-GB" sz="1400" dirty="0"/>
              <a:t>should be adjusted, considering the applied sample dilution, to </a:t>
            </a:r>
            <a:r>
              <a:rPr lang="en-GB" sz="1400" b="1" dirty="0"/>
              <a:t>represent the actual sample concentration range</a:t>
            </a:r>
            <a:r>
              <a:rPr lang="en-GB" sz="1400" dirty="0"/>
              <a:t>.”</a:t>
            </a:r>
          </a:p>
          <a:p>
            <a:pPr marL="0" indent="0">
              <a:buNone/>
            </a:pPr>
            <a:r>
              <a:rPr lang="en-GB" sz="1400" dirty="0"/>
              <a:t>“For biological drugs, a bracketing approach can be applied, e.g., in the case that the stability has been demonstrated at -70/-80C and at -20C, then it is not necessary to investigate the stability at temperatures in between those two points at </a:t>
            </a:r>
            <a:r>
              <a:rPr lang="en-GB" sz="1400" b="1" dirty="0"/>
              <a:t>which study samples will be stored</a:t>
            </a:r>
            <a:r>
              <a:rPr lang="en-GB" sz="1400" dirty="0"/>
              <a:t>.”</a:t>
            </a:r>
          </a:p>
          <a:p>
            <a:pPr marL="0" indent="0">
              <a:buNone/>
            </a:pPr>
            <a:endParaRPr lang="en-GB" sz="1400" dirty="0"/>
          </a:p>
          <a:p>
            <a:pPr marL="0" indent="0">
              <a:buNone/>
            </a:pPr>
            <a:r>
              <a:rPr lang="en-US" sz="1400" b="1" dirty="0">
                <a:ea typeface="+mn-lt"/>
                <a:cs typeface="+mn-lt"/>
              </a:rPr>
              <a:t>EBF proposal for implementation</a:t>
            </a:r>
            <a:r>
              <a:rPr lang="en-DE" sz="1400" b="1" dirty="0">
                <a:ea typeface="+mn-lt"/>
                <a:cs typeface="+mn-lt"/>
              </a:rPr>
              <a:t>:</a:t>
            </a:r>
          </a:p>
          <a:p>
            <a:r>
              <a:rPr lang="en-GB" sz="1400" kern="1200" dirty="0">
                <a:solidFill>
                  <a:srgbClr val="2C5AB4"/>
                </a:solidFill>
                <a:ea typeface="+mn-ea"/>
                <a:cs typeface="+mn-cs"/>
              </a:rPr>
              <a:t>A single high level stability QC should represent the expected sample concentration (</a:t>
            </a:r>
            <a:r>
              <a:rPr lang="en-GB" sz="1400" kern="1200" dirty="0" err="1">
                <a:solidFill>
                  <a:srgbClr val="2C5AB4"/>
                </a:solidFill>
                <a:ea typeface="+mn-ea"/>
                <a:cs typeface="+mn-cs"/>
              </a:rPr>
              <a:t>eg</a:t>
            </a:r>
            <a:r>
              <a:rPr lang="en-GB" sz="1400" kern="1200" dirty="0">
                <a:solidFill>
                  <a:srgbClr val="2C5AB4"/>
                </a:solidFill>
                <a:ea typeface="+mn-ea"/>
                <a:cs typeface="+mn-cs"/>
              </a:rPr>
              <a:t> close to </a:t>
            </a:r>
            <a:r>
              <a:rPr lang="en-GB" sz="1400" kern="1200" dirty="0" err="1">
                <a:solidFill>
                  <a:srgbClr val="2C5AB4"/>
                </a:solidFill>
                <a:ea typeface="+mn-ea"/>
                <a:cs typeface="+mn-cs"/>
              </a:rPr>
              <a:t>Cmax</a:t>
            </a:r>
            <a:r>
              <a:rPr lang="en-GB" sz="1400" kern="1200" dirty="0">
                <a:solidFill>
                  <a:srgbClr val="2C5AB4"/>
                </a:solidFill>
                <a:ea typeface="+mn-ea"/>
                <a:cs typeface="+mn-cs"/>
              </a:rPr>
              <a:t>).</a:t>
            </a:r>
            <a:endParaRPr lang="en-GB" sz="1600" dirty="0"/>
          </a:p>
          <a:p>
            <a:pPr marL="0" indent="0">
              <a:buNone/>
            </a:pPr>
            <a:endParaRPr lang="en-US" sz="1600" dirty="0"/>
          </a:p>
        </p:txBody>
      </p:sp>
      <p:sp>
        <p:nvSpPr>
          <p:cNvPr id="4" name="Slide Number Placeholder 3">
            <a:extLst>
              <a:ext uri="{FF2B5EF4-FFF2-40B4-BE49-F238E27FC236}">
                <a16:creationId xmlns:a16="http://schemas.microsoft.com/office/drawing/2014/main" id="{CE22456C-F6E2-4864-BDF4-F621998DD091}"/>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051620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a:xfrm>
            <a:off x="1259632" y="70842"/>
            <a:ext cx="7056784" cy="571500"/>
          </a:xfrm>
        </p:spPr>
        <p:txBody>
          <a:bodyPr/>
          <a:lstStyle/>
          <a:p>
            <a:r>
              <a:rPr lang="da-DK" b="1" err="1"/>
              <a:t>Selectivity</a:t>
            </a:r>
            <a:endParaRPr lang="da-DK" b="1"/>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259632" y="813792"/>
            <a:ext cx="7632848" cy="3486150"/>
          </a:xfrm>
        </p:spPr>
        <p:txBody>
          <a:bodyPr/>
          <a:lstStyle/>
          <a:p>
            <a:pPr marL="0" indent="0">
              <a:buNone/>
            </a:pPr>
            <a:r>
              <a:rPr lang="en-US" sz="1400" b="1" i="1" dirty="0"/>
              <a:t>4.2.2 Selectivity </a:t>
            </a:r>
            <a:endParaRPr lang="en-US" sz="1400" dirty="0"/>
          </a:p>
          <a:p>
            <a:pPr marL="0" indent="0">
              <a:buNone/>
            </a:pPr>
            <a:r>
              <a:rPr lang="en-US" sz="1400" b="1" dirty="0"/>
              <a:t>“For </a:t>
            </a:r>
            <a:r>
              <a:rPr lang="en-US" sz="1400" b="1" dirty="0" err="1"/>
              <a:t>lipaemic</a:t>
            </a:r>
            <a:r>
              <a:rPr lang="en-US" sz="1400" b="1" dirty="0"/>
              <a:t> and </a:t>
            </a:r>
            <a:r>
              <a:rPr lang="en-US" sz="1400" b="1" dirty="0" err="1"/>
              <a:t>haemolysed</a:t>
            </a:r>
            <a:r>
              <a:rPr lang="en-US" sz="1400" b="1" dirty="0"/>
              <a:t> samples, tests can be evaluated once using a single source of matrix. </a:t>
            </a:r>
            <a:r>
              <a:rPr lang="en-US" sz="1400" dirty="0"/>
              <a:t>Selectivity should be assessed in s</a:t>
            </a:r>
            <a:r>
              <a:rPr lang="en-US" sz="1400" b="1" dirty="0"/>
              <a:t>amples from relevant patient populations</a:t>
            </a:r>
            <a:r>
              <a:rPr lang="en-US" sz="1400" dirty="0"/>
              <a:t> (e.g., renally or hepatically impaired patients, inflammatory or immuno-oncology patients if applicable). </a:t>
            </a:r>
            <a:r>
              <a:rPr lang="en-US" sz="1400" b="1" dirty="0"/>
              <a:t>In the case of relevant patient populations, there should be at least five individual patients.”</a:t>
            </a:r>
          </a:p>
          <a:p>
            <a:endParaRPr lang="en-US" sz="1400" dirty="0"/>
          </a:p>
          <a:p>
            <a:pPr marL="0" indent="0">
              <a:buNone/>
            </a:pPr>
            <a:r>
              <a:rPr lang="en-US" sz="1400" b="1" dirty="0">
                <a:ea typeface="+mn-lt"/>
                <a:cs typeface="+mn-lt"/>
              </a:rPr>
              <a:t>EBF proposal for implementation</a:t>
            </a:r>
            <a:r>
              <a:rPr lang="en-DE" sz="1400" b="1" dirty="0">
                <a:ea typeface="+mn-lt"/>
                <a:cs typeface="+mn-lt"/>
              </a:rPr>
              <a:t>:</a:t>
            </a:r>
          </a:p>
          <a:p>
            <a:r>
              <a:rPr lang="da-DK" sz="1400" dirty="0"/>
              <a:t>In</a:t>
            </a:r>
            <a:r>
              <a:rPr lang="en-US" sz="1400" dirty="0"/>
              <a:t> cases where insufficient samples are available for validation consider in-study selectivity assessment</a:t>
            </a:r>
          </a:p>
          <a:p>
            <a:r>
              <a:rPr lang="en-US" sz="1400" dirty="0"/>
              <a:t>1 </a:t>
            </a:r>
            <a:r>
              <a:rPr lang="en-US" sz="1400" dirty="0" err="1"/>
              <a:t>lipaemic</a:t>
            </a:r>
            <a:r>
              <a:rPr lang="en-US" sz="1400" dirty="0"/>
              <a:t> and 1 </a:t>
            </a:r>
            <a:r>
              <a:rPr lang="en-US" sz="1400" dirty="0" err="1"/>
              <a:t>haemolysed</a:t>
            </a:r>
            <a:r>
              <a:rPr lang="en-US" sz="1400" dirty="0"/>
              <a:t> sample can be included in the 10 individuals</a:t>
            </a:r>
            <a:br>
              <a:rPr lang="en-US" sz="1400" dirty="0"/>
            </a:br>
            <a:r>
              <a:rPr lang="en-GB" sz="1400" dirty="0"/>
              <a:t>European Bioanalysis Forum: recommendation on dealing with </a:t>
            </a:r>
            <a:r>
              <a:rPr lang="en-GB" sz="1400" dirty="0" err="1"/>
              <a:t>hemolysed</a:t>
            </a:r>
            <a:r>
              <a:rPr lang="en-GB" sz="1400" dirty="0"/>
              <a:t> and </a:t>
            </a:r>
            <a:r>
              <a:rPr lang="en-GB" sz="1400" dirty="0" err="1"/>
              <a:t>hyperlipidemic</a:t>
            </a:r>
            <a:r>
              <a:rPr lang="en-GB" sz="1400" dirty="0"/>
              <a:t> matrices. </a:t>
            </a:r>
            <a:r>
              <a:rPr lang="sv-SE" sz="1050" dirty="0"/>
              <a:t>Benno Ingelse, Begona Barroso, Nicholas Gray, Verena Jakob-Rodamer, Clare Kingsley, Corinna Sykora, Petra Vinck, Martina Wein, &amp; Stephen White</a:t>
            </a:r>
            <a:r>
              <a:rPr lang="en-US" sz="1050" dirty="0"/>
              <a:t>. Bioanalysis 2014.</a:t>
            </a:r>
            <a:endParaRPr lang="en-US" sz="1400" dirty="0"/>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1174646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99E5E4-BC84-13CF-15C6-B14765F23177}"/>
              </a:ext>
            </a:extLst>
          </p:cNvPr>
          <p:cNvSpPr>
            <a:spLocks noGrp="1"/>
          </p:cNvSpPr>
          <p:nvPr>
            <p:ph idx="1"/>
          </p:nvPr>
        </p:nvSpPr>
        <p:spPr>
          <a:xfrm>
            <a:off x="340805" y="555526"/>
            <a:ext cx="8496944" cy="3486150"/>
          </a:xfrm>
        </p:spPr>
        <p:txBody>
          <a:bodyPr/>
          <a:lstStyle/>
          <a:p>
            <a:pPr marL="0" indent="0" algn="ctr">
              <a:lnSpc>
                <a:spcPct val="100000"/>
              </a:lnSpc>
              <a:spcBef>
                <a:spcPts val="200"/>
              </a:spcBef>
              <a:buNone/>
            </a:pPr>
            <a:r>
              <a:rPr lang="en-GB" sz="2400" b="1" dirty="0"/>
              <a:t>Next slides:</a:t>
            </a:r>
          </a:p>
          <a:p>
            <a:pPr marL="0" indent="0" algn="ctr">
              <a:lnSpc>
                <a:spcPct val="100000"/>
              </a:lnSpc>
              <a:spcBef>
                <a:spcPts val="200"/>
              </a:spcBef>
              <a:buNone/>
            </a:pPr>
            <a:endParaRPr lang="en-GB" sz="3200" b="1" dirty="0"/>
          </a:p>
          <a:p>
            <a:pPr marL="0" indent="0" algn="ctr">
              <a:lnSpc>
                <a:spcPct val="100000"/>
              </a:lnSpc>
              <a:spcBef>
                <a:spcPts val="200"/>
              </a:spcBef>
              <a:buNone/>
            </a:pPr>
            <a:r>
              <a:rPr lang="en-GB" sz="3200" b="1" dirty="0"/>
              <a:t>Key areas of consensus / proposal for harmonised implementation / additional EBF actions</a:t>
            </a:r>
          </a:p>
          <a:p>
            <a:pPr marL="0" indent="0" algn="ctr">
              <a:lnSpc>
                <a:spcPct val="100000"/>
              </a:lnSpc>
              <a:spcBef>
                <a:spcPts val="200"/>
              </a:spcBef>
              <a:buNone/>
            </a:pPr>
            <a:endParaRPr lang="en-GB" sz="3200" b="1" dirty="0"/>
          </a:p>
          <a:p>
            <a:pPr marL="0" indent="0" algn="ctr">
              <a:lnSpc>
                <a:spcPct val="100000"/>
              </a:lnSpc>
              <a:spcBef>
                <a:spcPts val="200"/>
              </a:spcBef>
              <a:buNone/>
            </a:pPr>
            <a:r>
              <a:rPr lang="en-GB" sz="3200" dirty="0"/>
              <a:t>Presented by moderators</a:t>
            </a:r>
          </a:p>
        </p:txBody>
      </p:sp>
      <p:sp>
        <p:nvSpPr>
          <p:cNvPr id="4" name="Slide Number Placeholder 3">
            <a:extLst>
              <a:ext uri="{FF2B5EF4-FFF2-40B4-BE49-F238E27FC236}">
                <a16:creationId xmlns:a16="http://schemas.microsoft.com/office/drawing/2014/main" id="{EDEF080E-9C38-1E94-537F-E9AB790640AD}"/>
              </a:ext>
            </a:extLst>
          </p:cNvPr>
          <p:cNvSpPr>
            <a:spLocks noGrp="1"/>
          </p:cNvSpPr>
          <p:nvPr>
            <p:ph type="sldNum" sz="quarter" idx="11"/>
          </p:nvPr>
        </p:nvSpPr>
        <p:spPr/>
        <p:txBody>
          <a:bodyPr/>
          <a:lstStyle/>
          <a:p>
            <a:pPr>
              <a:defRPr/>
            </a:pPr>
            <a:fld id="{D5FB563B-88DB-4430-8754-2A432A89D66C}" type="slidenum">
              <a:rPr lang="en-US" smtClean="0"/>
              <a:pPr>
                <a:defRPr/>
              </a:pPr>
              <a:t>3</a:t>
            </a:fld>
            <a:endParaRPr lang="en-US"/>
          </a:p>
        </p:txBody>
      </p:sp>
    </p:spTree>
    <p:extLst>
      <p:ext uri="{BB962C8B-B14F-4D97-AF65-F5344CB8AC3E}">
        <p14:creationId xmlns:p14="http://schemas.microsoft.com/office/powerpoint/2010/main" val="40613598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2A9900-82ED-4F4D-B253-9820145DB3CD}"/>
              </a:ext>
            </a:extLst>
          </p:cNvPr>
          <p:cNvSpPr>
            <a:spLocks noGrp="1"/>
          </p:cNvSpPr>
          <p:nvPr>
            <p:ph type="title"/>
          </p:nvPr>
        </p:nvSpPr>
        <p:spPr/>
        <p:txBody>
          <a:bodyPr/>
          <a:lstStyle/>
          <a:p>
            <a:r>
              <a:rPr lang="da-DK" b="1" err="1"/>
              <a:t>Surrogate</a:t>
            </a:r>
            <a:r>
              <a:rPr lang="da-DK" b="1"/>
              <a:t> matrix</a:t>
            </a:r>
          </a:p>
        </p:txBody>
      </p:sp>
      <p:sp>
        <p:nvSpPr>
          <p:cNvPr id="3" name="Content Placeholder 2">
            <a:extLst>
              <a:ext uri="{FF2B5EF4-FFF2-40B4-BE49-F238E27FC236}">
                <a16:creationId xmlns:a16="http://schemas.microsoft.com/office/drawing/2014/main" id="{8DA7F86A-455D-F347-BD38-6462BB5BB8E3}"/>
              </a:ext>
            </a:extLst>
          </p:cNvPr>
          <p:cNvSpPr>
            <a:spLocks noGrp="1"/>
          </p:cNvSpPr>
          <p:nvPr>
            <p:ph idx="1"/>
          </p:nvPr>
        </p:nvSpPr>
        <p:spPr>
          <a:xfrm>
            <a:off x="1331640" y="1028700"/>
            <a:ext cx="7560840" cy="3486150"/>
          </a:xfrm>
        </p:spPr>
        <p:txBody>
          <a:bodyPr/>
          <a:lstStyle/>
          <a:p>
            <a:pPr marL="0" indent="0">
              <a:buNone/>
            </a:pPr>
            <a:r>
              <a:rPr lang="en-US" sz="1400" dirty="0">
                <a:ea typeface="+mn-lt"/>
                <a:cs typeface="+mn-lt"/>
              </a:rPr>
              <a:t>2.2.1. Full validation</a:t>
            </a:r>
            <a:endParaRPr lang="en-US" sz="1400" dirty="0"/>
          </a:p>
          <a:p>
            <a:pPr marL="0" indent="0">
              <a:buNone/>
            </a:pPr>
            <a:r>
              <a:rPr lang="en-US" sz="1400" dirty="0">
                <a:ea typeface="+mn-lt"/>
                <a:cs typeface="+mn-lt"/>
              </a:rPr>
              <a:t>“In some cases, it may be difficult to obtain an identical matrix to that of the study samples (e.g., </a:t>
            </a:r>
            <a:r>
              <a:rPr lang="en-US" sz="1400" b="1" dirty="0">
                <a:ea typeface="+mn-lt"/>
                <a:cs typeface="+mn-lt"/>
              </a:rPr>
              <a:t>rare matrices</a:t>
            </a:r>
            <a:r>
              <a:rPr lang="en-US" sz="1400" dirty="0">
                <a:ea typeface="+mn-lt"/>
                <a:cs typeface="+mn-lt"/>
              </a:rPr>
              <a:t> such as tissue, cerebrospinal fluid, bile </a:t>
            </a:r>
            <a:r>
              <a:rPr lang="en-US" sz="1400" b="1" dirty="0">
                <a:ea typeface="+mn-lt"/>
                <a:cs typeface="+mn-lt"/>
              </a:rPr>
              <a:t>or</a:t>
            </a:r>
            <a:r>
              <a:rPr lang="en-US" sz="1400" dirty="0">
                <a:ea typeface="+mn-lt"/>
                <a:cs typeface="+mn-lt"/>
              </a:rPr>
              <a:t> in cases where </a:t>
            </a:r>
            <a:r>
              <a:rPr lang="en-US" sz="1400" b="1" dirty="0">
                <a:ea typeface="+mn-lt"/>
                <a:cs typeface="+mn-lt"/>
              </a:rPr>
              <a:t>free drug</a:t>
            </a:r>
            <a:r>
              <a:rPr lang="en-US" sz="1400" dirty="0">
                <a:ea typeface="+mn-lt"/>
                <a:cs typeface="+mn-lt"/>
              </a:rPr>
              <a:t> is measured). In such cases, </a:t>
            </a:r>
            <a:r>
              <a:rPr lang="en-US" sz="1400" b="1" dirty="0">
                <a:ea typeface="+mn-lt"/>
                <a:cs typeface="+mn-lt"/>
              </a:rPr>
              <a:t>surrogate matrices may be acceptable</a:t>
            </a:r>
            <a:r>
              <a:rPr lang="en-US" sz="1400" dirty="0">
                <a:ea typeface="+mn-lt"/>
                <a:cs typeface="+mn-lt"/>
              </a:rPr>
              <a:t> for analytical method validation.”</a:t>
            </a:r>
          </a:p>
          <a:p>
            <a:pPr marL="0" indent="0">
              <a:buNone/>
            </a:pPr>
            <a:endParaRPr lang="en-US" sz="1400" b="1" dirty="0">
              <a:ea typeface="+mn-lt"/>
              <a:cs typeface="+mn-lt"/>
            </a:endParaRPr>
          </a:p>
          <a:p>
            <a:pPr marL="0" indent="0">
              <a:buNone/>
            </a:pPr>
            <a:endParaRPr lang="en-US" sz="1400" b="1" dirty="0">
              <a:ea typeface="+mn-lt"/>
              <a:cs typeface="+mn-lt"/>
            </a:endParaRPr>
          </a:p>
          <a:p>
            <a:pPr marL="0" indent="0">
              <a:buNone/>
            </a:pPr>
            <a:r>
              <a:rPr lang="en-US" sz="1400" b="1" dirty="0">
                <a:ea typeface="+mn-lt"/>
                <a:cs typeface="+mn-lt"/>
              </a:rPr>
              <a:t>EBF proposal for implementation</a:t>
            </a:r>
            <a:r>
              <a:rPr lang="en-DE" sz="1400" b="1" dirty="0">
                <a:ea typeface="+mn-lt"/>
                <a:cs typeface="+mn-lt"/>
              </a:rPr>
              <a:t>:</a:t>
            </a:r>
          </a:p>
          <a:p>
            <a:r>
              <a:rPr lang="en-GB" sz="1400" dirty="0">
                <a:ea typeface="+mn-lt"/>
                <a:cs typeface="+mn-lt"/>
              </a:rPr>
              <a:t>The use of surrogate matrix for calibrators, QCs and sample dilution may be justified with supporting data.</a:t>
            </a:r>
          </a:p>
        </p:txBody>
      </p:sp>
      <p:sp>
        <p:nvSpPr>
          <p:cNvPr id="4" name="Slide Number Placeholder 3">
            <a:extLst>
              <a:ext uri="{FF2B5EF4-FFF2-40B4-BE49-F238E27FC236}">
                <a16:creationId xmlns:a16="http://schemas.microsoft.com/office/drawing/2014/main" id="{655B431B-2B17-5546-A4C9-A8A1ED6CCDDE}"/>
              </a:ext>
            </a:extLst>
          </p:cNvPr>
          <p:cNvSpPr>
            <a:spLocks noGrp="1"/>
          </p:cNvSpPr>
          <p:nvPr>
            <p:ph type="sldNum"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5FB563B-88DB-4430-8754-2A432A89D66C}" type="slidenum">
              <a:rPr kumimoji="0" lang="en-US" sz="675" b="0" i="0" u="none" strike="noStrike" kern="1200" cap="none" spc="0" normalizeH="0" baseline="0" noProof="0" smtClean="0">
                <a:ln>
                  <a:noFill/>
                </a:ln>
                <a:solidFill>
                  <a:srgbClr val="333399"/>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675" b="0" i="0" u="none" strike="noStrike" kern="1200" cap="none" spc="0" normalizeH="0" baseline="0" noProof="0">
              <a:ln>
                <a:noFill/>
              </a:ln>
              <a:solidFill>
                <a:srgbClr val="333399"/>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522124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A274-9FD4-270A-5A8B-9022BF6E82EE}"/>
              </a:ext>
            </a:extLst>
          </p:cNvPr>
          <p:cNvSpPr>
            <a:spLocks noGrp="1"/>
          </p:cNvSpPr>
          <p:nvPr>
            <p:ph type="title"/>
          </p:nvPr>
        </p:nvSpPr>
        <p:spPr>
          <a:xfrm>
            <a:off x="908657" y="2000250"/>
            <a:ext cx="7632848" cy="571500"/>
          </a:xfrm>
        </p:spPr>
        <p:txBody>
          <a:bodyPr/>
          <a:lstStyle/>
          <a:p>
            <a:pPr algn="ctr"/>
            <a:r>
              <a:rPr lang="en-GB" dirty="0"/>
              <a:t>Questions – Comments – did we have a blind spot ?</a:t>
            </a:r>
          </a:p>
        </p:txBody>
      </p:sp>
      <p:sp>
        <p:nvSpPr>
          <p:cNvPr id="4" name="Slide Number Placeholder 3">
            <a:extLst>
              <a:ext uri="{FF2B5EF4-FFF2-40B4-BE49-F238E27FC236}">
                <a16:creationId xmlns:a16="http://schemas.microsoft.com/office/drawing/2014/main" id="{0AA8632E-51FF-2367-401C-58CA35E0F8C7}"/>
              </a:ext>
            </a:extLst>
          </p:cNvPr>
          <p:cNvSpPr>
            <a:spLocks noGrp="1"/>
          </p:cNvSpPr>
          <p:nvPr>
            <p:ph type="sldNum" sz="quarter" idx="11"/>
          </p:nvPr>
        </p:nvSpPr>
        <p:spPr/>
        <p:txBody>
          <a:bodyPr/>
          <a:lstStyle/>
          <a:p>
            <a:pPr>
              <a:defRPr/>
            </a:pPr>
            <a:fld id="{D5FB563B-88DB-4430-8754-2A432A89D66C}" type="slidenum">
              <a:rPr lang="en-US" smtClean="0"/>
              <a:pPr>
                <a:defRPr/>
              </a:pPr>
              <a:t>31</a:t>
            </a:fld>
            <a:endParaRPr lang="en-US"/>
          </a:p>
        </p:txBody>
      </p:sp>
    </p:spTree>
    <p:extLst>
      <p:ext uri="{BB962C8B-B14F-4D97-AF65-F5344CB8AC3E}">
        <p14:creationId xmlns:p14="http://schemas.microsoft.com/office/powerpoint/2010/main" val="3491603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C02DB-E464-6B9B-7CD5-94F0D00890A9}"/>
              </a:ext>
            </a:extLst>
          </p:cNvPr>
          <p:cNvSpPr>
            <a:spLocks noGrp="1"/>
          </p:cNvSpPr>
          <p:nvPr>
            <p:ph type="title"/>
          </p:nvPr>
        </p:nvSpPr>
        <p:spPr>
          <a:xfrm>
            <a:off x="870081" y="285750"/>
            <a:ext cx="7704856" cy="571500"/>
          </a:xfrm>
        </p:spPr>
        <p:txBody>
          <a:bodyPr/>
          <a:lstStyle/>
          <a:p>
            <a:r>
              <a:rPr lang="en-GB" sz="2000" dirty="0"/>
              <a:t>Chapter 5</a:t>
            </a:r>
            <a:endParaRPr lang="en-GB" sz="2200" b="1" dirty="0"/>
          </a:p>
        </p:txBody>
      </p:sp>
      <p:sp>
        <p:nvSpPr>
          <p:cNvPr id="4" name="Slide Number Placeholder 3">
            <a:extLst>
              <a:ext uri="{FF2B5EF4-FFF2-40B4-BE49-F238E27FC236}">
                <a16:creationId xmlns:a16="http://schemas.microsoft.com/office/drawing/2014/main" id="{30D44D3E-7B19-E300-176F-506533859469}"/>
              </a:ext>
            </a:extLst>
          </p:cNvPr>
          <p:cNvSpPr>
            <a:spLocks noGrp="1"/>
          </p:cNvSpPr>
          <p:nvPr>
            <p:ph type="sldNum" sz="quarter" idx="11"/>
          </p:nvPr>
        </p:nvSpPr>
        <p:spPr/>
        <p:txBody>
          <a:bodyPr/>
          <a:lstStyle/>
          <a:p>
            <a:pPr>
              <a:defRPr/>
            </a:pPr>
            <a:fld id="{D5FB563B-88DB-4430-8754-2A432A89D66C}" type="slidenum">
              <a:rPr lang="en-US" smtClean="0"/>
              <a:pPr>
                <a:defRPr/>
              </a:pPr>
              <a:t>32</a:t>
            </a:fld>
            <a:endParaRPr lang="en-US"/>
          </a:p>
        </p:txBody>
      </p:sp>
    </p:spTree>
    <p:extLst>
      <p:ext uri="{BB962C8B-B14F-4D97-AF65-F5344CB8AC3E}">
        <p14:creationId xmlns:p14="http://schemas.microsoft.com/office/powerpoint/2010/main" val="23828570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8D2B1208-598E-4DD0-AB53-02E6CDC173E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53" imgH="353" progId="TCLayout.ActiveDocument.1">
                  <p:embed/>
                </p:oleObj>
              </mc:Choice>
              <mc:Fallback>
                <p:oleObj name="think-cell Slide" r:id="rId3" imgW="353" imgH="353" progId="TCLayout.ActiveDocument.1">
                  <p:embed/>
                  <p:pic>
                    <p:nvPicPr>
                      <p:cNvPr id="6" name="Object 5" hidden="1">
                        <a:extLst>
                          <a:ext uri="{FF2B5EF4-FFF2-40B4-BE49-F238E27FC236}">
                            <a16:creationId xmlns:a16="http://schemas.microsoft.com/office/drawing/2014/main" id="{8D2B1208-598E-4DD0-AB53-02E6CDC173E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Content Placeholder 2">
            <a:extLst>
              <a:ext uri="{FF2B5EF4-FFF2-40B4-BE49-F238E27FC236}">
                <a16:creationId xmlns:a16="http://schemas.microsoft.com/office/drawing/2014/main" id="{9C2EC901-C052-2F41-8923-42123523F1BE}"/>
              </a:ext>
            </a:extLst>
          </p:cNvPr>
          <p:cNvSpPr>
            <a:spLocks noGrp="1"/>
          </p:cNvSpPr>
          <p:nvPr>
            <p:ph idx="1"/>
          </p:nvPr>
        </p:nvSpPr>
        <p:spPr>
          <a:xfrm>
            <a:off x="1115616" y="555526"/>
            <a:ext cx="7632848" cy="4032448"/>
          </a:xfrm>
        </p:spPr>
        <p:txBody>
          <a:bodyPr/>
          <a:lstStyle/>
          <a:p>
            <a:pPr marL="0" indent="0">
              <a:buNone/>
            </a:pPr>
            <a:r>
              <a:rPr lang="en-GB" sz="1800" dirty="0"/>
              <a:t>Not much is new in ICH M10 related to ISR, see next slide</a:t>
            </a:r>
          </a:p>
          <a:p>
            <a:endParaRPr lang="en-GB" sz="1800" dirty="0"/>
          </a:p>
          <a:p>
            <a:pPr marL="0" indent="0">
              <a:lnSpc>
                <a:spcPct val="100000"/>
              </a:lnSpc>
              <a:buNone/>
            </a:pPr>
            <a:r>
              <a:rPr lang="en-GB" sz="1700" b="1" u="sng" dirty="0"/>
              <a:t>Recommended</a:t>
            </a:r>
            <a:r>
              <a:rPr lang="en-GB" sz="1700" dirty="0"/>
              <a:t> to use ICH M10 to reset your compass and not overdo ISR – not all studies are in scope for ISR, they never were and still aren’t</a:t>
            </a:r>
          </a:p>
          <a:p>
            <a:pPr>
              <a:lnSpc>
                <a:spcPct val="100000"/>
              </a:lnSpc>
            </a:pPr>
            <a:endParaRPr lang="en-GB" sz="1600" dirty="0"/>
          </a:p>
          <a:p>
            <a:pPr>
              <a:lnSpc>
                <a:spcPct val="100000"/>
              </a:lnSpc>
            </a:pPr>
            <a:r>
              <a:rPr lang="en-GB" sz="1700" dirty="0"/>
              <a:t>Understand pivotal as where the primary endpoint of the clinical trial is  related to PK. </a:t>
            </a:r>
          </a:p>
          <a:p>
            <a:pPr>
              <a:lnSpc>
                <a:spcPct val="100000"/>
              </a:lnSpc>
            </a:pPr>
            <a:r>
              <a:rPr lang="en-GB" sz="1700" dirty="0"/>
              <a:t>Know your project and understand the purpose of each and every study you support.</a:t>
            </a:r>
          </a:p>
          <a:p>
            <a:pPr>
              <a:lnSpc>
                <a:spcPct val="100000"/>
              </a:lnSpc>
            </a:pPr>
            <a:r>
              <a:rPr lang="en-GB" sz="1700" dirty="0"/>
              <a:t>Be clear how to distinguish between ISR conduct pr. guidance requirements and how to used ISR to mitigate business risks for pivotal studies.</a:t>
            </a:r>
          </a:p>
          <a:p>
            <a:pPr>
              <a:lnSpc>
                <a:spcPct val="100000"/>
              </a:lnSpc>
            </a:pPr>
            <a:r>
              <a:rPr lang="en-GB" sz="1700" dirty="0"/>
              <a:t>For guidance on for how, when and where to conduct and document  investigation for failed ISR, and for selection of samples for ISR, see Bioanalysis, (2009) 1(6) 1049-1056  </a:t>
            </a:r>
          </a:p>
          <a:p>
            <a:endParaRPr lang="en-GB" sz="1700" dirty="0"/>
          </a:p>
          <a:p>
            <a:endParaRPr lang="da-DK" dirty="0"/>
          </a:p>
          <a:p>
            <a:endParaRPr lang="da-DK" dirty="0"/>
          </a:p>
          <a:p>
            <a:endParaRPr lang="en-BE"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33</a:t>
            </a:fld>
            <a:endParaRPr lang="en-US"/>
          </a:p>
        </p:txBody>
      </p:sp>
    </p:spTree>
    <p:extLst>
      <p:ext uri="{BB962C8B-B14F-4D97-AF65-F5344CB8AC3E}">
        <p14:creationId xmlns:p14="http://schemas.microsoft.com/office/powerpoint/2010/main" val="25423690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Object 17" hidden="1">
            <a:extLst>
              <a:ext uri="{FF2B5EF4-FFF2-40B4-BE49-F238E27FC236}">
                <a16:creationId xmlns:a16="http://schemas.microsoft.com/office/drawing/2014/main" id="{7B6BA573-781F-4630-A4B8-8BC341B11FE1}"/>
              </a:ext>
            </a:extLst>
          </p:cNvPr>
          <p:cNvGraphicFramePr>
            <a:graphicFrameLocks noChangeAspect="1"/>
          </p:cNvGraphicFramePr>
          <p:nvPr>
            <p:custDataLst>
              <p:tags r:id="rId1"/>
            </p:custDataLst>
          </p:nvPr>
        </p:nvGraphicFramePr>
        <p:xfrm>
          <a:off x="1144191" y="1191"/>
          <a:ext cx="1191" cy="1191"/>
        </p:xfrm>
        <a:graphic>
          <a:graphicData uri="http://schemas.openxmlformats.org/presentationml/2006/ole">
            <mc:AlternateContent xmlns:mc="http://schemas.openxmlformats.org/markup-compatibility/2006">
              <mc:Choice xmlns:v="urn:schemas-microsoft-com:vml" Requires="v">
                <p:oleObj name="think-cell Slide" r:id="rId4" imgW="353" imgH="353" progId="TCLayout.ActiveDocument.1">
                  <p:embed/>
                </p:oleObj>
              </mc:Choice>
              <mc:Fallback>
                <p:oleObj name="think-cell Slide" r:id="rId4" imgW="353" imgH="353" progId="TCLayout.ActiveDocument.1">
                  <p:embed/>
                  <p:pic>
                    <p:nvPicPr>
                      <p:cNvPr id="18" name="Object 17" hidden="1">
                        <a:extLst>
                          <a:ext uri="{FF2B5EF4-FFF2-40B4-BE49-F238E27FC236}">
                            <a16:creationId xmlns:a16="http://schemas.microsoft.com/office/drawing/2014/main" id="{7B6BA573-781F-4630-A4B8-8BC341B11FE1}"/>
                          </a:ext>
                        </a:extLst>
                      </p:cNvPr>
                      <p:cNvPicPr/>
                      <p:nvPr/>
                    </p:nvPicPr>
                    <p:blipFill>
                      <a:blip r:embed="rId5"/>
                      <a:stretch>
                        <a:fillRect/>
                      </a:stretch>
                    </p:blipFill>
                    <p:spPr>
                      <a:xfrm>
                        <a:off x="1144191" y="1191"/>
                        <a:ext cx="1191" cy="1191"/>
                      </a:xfrm>
                      <a:prstGeom prst="rect">
                        <a:avLst/>
                      </a:prstGeom>
                    </p:spPr>
                  </p:pic>
                </p:oleObj>
              </mc:Fallback>
            </mc:AlternateContent>
          </a:graphicData>
        </a:graphic>
      </p:graphicFrame>
      <p:graphicFrame>
        <p:nvGraphicFramePr>
          <p:cNvPr id="4" name="Table 3">
            <a:extLst>
              <a:ext uri="{FF2B5EF4-FFF2-40B4-BE49-F238E27FC236}">
                <a16:creationId xmlns:a16="http://schemas.microsoft.com/office/drawing/2014/main" id="{DF88EFBE-F2E6-4D4F-B854-D8134DD210B2}"/>
              </a:ext>
            </a:extLst>
          </p:cNvPr>
          <p:cNvGraphicFramePr>
            <a:graphicFrameLocks noGrp="1"/>
          </p:cNvGraphicFramePr>
          <p:nvPr>
            <p:extLst>
              <p:ext uri="{D42A27DB-BD31-4B8C-83A1-F6EECF244321}">
                <p14:modId xmlns:p14="http://schemas.microsoft.com/office/powerpoint/2010/main" val="185881109"/>
              </p:ext>
            </p:extLst>
          </p:nvPr>
        </p:nvGraphicFramePr>
        <p:xfrm>
          <a:off x="867068" y="810818"/>
          <a:ext cx="8025412" cy="3523836"/>
        </p:xfrm>
        <a:graphic>
          <a:graphicData uri="http://schemas.openxmlformats.org/drawingml/2006/table">
            <a:tbl>
              <a:tblPr firstRow="1" bandRow="1"/>
              <a:tblGrid>
                <a:gridCol w="1420418">
                  <a:extLst>
                    <a:ext uri="{9D8B030D-6E8A-4147-A177-3AD203B41FA5}">
                      <a16:colId xmlns:a16="http://schemas.microsoft.com/office/drawing/2014/main" val="3276319243"/>
                    </a:ext>
                  </a:extLst>
                </a:gridCol>
                <a:gridCol w="2611039">
                  <a:extLst>
                    <a:ext uri="{9D8B030D-6E8A-4147-A177-3AD203B41FA5}">
                      <a16:colId xmlns:a16="http://schemas.microsoft.com/office/drawing/2014/main" val="2960351967"/>
                    </a:ext>
                  </a:extLst>
                </a:gridCol>
                <a:gridCol w="2025104">
                  <a:extLst>
                    <a:ext uri="{9D8B030D-6E8A-4147-A177-3AD203B41FA5}">
                      <a16:colId xmlns:a16="http://schemas.microsoft.com/office/drawing/2014/main" val="1997136249"/>
                    </a:ext>
                  </a:extLst>
                </a:gridCol>
                <a:gridCol w="1968851">
                  <a:extLst>
                    <a:ext uri="{9D8B030D-6E8A-4147-A177-3AD203B41FA5}">
                      <a16:colId xmlns:a16="http://schemas.microsoft.com/office/drawing/2014/main" val="880850098"/>
                    </a:ext>
                  </a:extLst>
                </a:gridCol>
              </a:tblGrid>
              <a:tr h="531126">
                <a:tc>
                  <a:txBody>
                    <a:bodyPr/>
                    <a:lstStyle/>
                    <a:p>
                      <a:pPr marL="0" marR="0">
                        <a:lnSpc>
                          <a:spcPct val="107000"/>
                        </a:lnSpc>
                        <a:spcBef>
                          <a:spcPts val="0"/>
                        </a:spcBef>
                        <a:spcAft>
                          <a:spcPts val="800"/>
                        </a:spcAft>
                      </a:pPr>
                      <a:r>
                        <a:rPr lang="en-GB"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Requirement</a:t>
                      </a:r>
                      <a:endParaRPr lang="da-DK" sz="1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262699"/>
                    </a:solidFill>
                  </a:tcPr>
                </a:tc>
                <a:tc>
                  <a:txBody>
                    <a:bodyPr/>
                    <a:lstStyle/>
                    <a:p>
                      <a:pPr marL="0" marR="0" algn="ctr">
                        <a:lnSpc>
                          <a:spcPct val="107000"/>
                        </a:lnSpc>
                        <a:spcBef>
                          <a:spcPts val="0"/>
                        </a:spcBef>
                        <a:spcAft>
                          <a:spcPts val="8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ICH M10</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262699"/>
                    </a:solidFill>
                  </a:tcPr>
                </a:tc>
                <a:tc>
                  <a:txBody>
                    <a:bodyPr/>
                    <a:lstStyle/>
                    <a:p>
                      <a:pPr marL="0" marR="0" algn="ctr">
                        <a:lnSpc>
                          <a:spcPct val="107000"/>
                        </a:lnSpc>
                        <a:spcBef>
                          <a:spcPts val="0"/>
                        </a:spcBef>
                        <a:spcAft>
                          <a:spcPts val="8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FDA</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262699"/>
                    </a:solidFill>
                  </a:tcPr>
                </a:tc>
                <a:tc>
                  <a:txBody>
                    <a:bodyPr/>
                    <a:lstStyle/>
                    <a:p>
                      <a:pPr marL="0" marR="0" algn="ctr">
                        <a:lnSpc>
                          <a:spcPct val="107000"/>
                        </a:lnSpc>
                        <a:spcBef>
                          <a:spcPts val="0"/>
                        </a:spcBef>
                        <a:spcAft>
                          <a:spcPts val="800"/>
                        </a:spcAft>
                      </a:pPr>
                      <a:r>
                        <a:rPr lang="en-GB"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EMA</a:t>
                      </a:r>
                      <a:endParaRPr lang="da-DK"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solidFill>
                      <a:srgbClr val="262699"/>
                    </a:solidFill>
                  </a:tcPr>
                </a:tc>
                <a:extLst>
                  <a:ext uri="{0D108BD9-81ED-4DB2-BD59-A6C34878D82A}">
                    <a16:rowId xmlns:a16="http://schemas.microsoft.com/office/drawing/2014/main" val="358007878"/>
                  </a:ext>
                </a:extLst>
              </a:tr>
              <a:tr h="857382">
                <a:tc>
                  <a:txBody>
                    <a:bodyPr/>
                    <a:lstStyle/>
                    <a:p>
                      <a:pPr marL="134938" marR="0" indent="0">
                        <a:lnSpc>
                          <a:spcPct val="107000"/>
                        </a:lnSpc>
                        <a:spcBef>
                          <a:spcPts val="0"/>
                        </a:spcBef>
                        <a:spcAft>
                          <a:spcPts val="800"/>
                        </a:spcAft>
                        <a:tabLst/>
                      </a:pP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Studies in scope</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TK  species </a:t>
                      </a:r>
                      <a:b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FIH</a:t>
                      </a:r>
                      <a:b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Pivotal BA/BE</a:t>
                      </a:r>
                      <a:b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(Pivotal) FIP</a:t>
                      </a:r>
                      <a:b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(Pivotal) hepatic/renal</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Pivotal for labelling or approval:</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TK/species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All BE, pivotal PK and PD</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TK/species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 FIH, FIP, hepatic/renal</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298477152"/>
                  </a:ext>
                </a:extLst>
              </a:tr>
              <a:tr h="342083">
                <a:tc>
                  <a:txBody>
                    <a:bodyPr/>
                    <a:lstStyle/>
                    <a:p>
                      <a:pPr marL="134938" marR="0" indent="0">
                        <a:lnSpc>
                          <a:spcPct val="107000"/>
                        </a:lnSpc>
                        <a:spcBef>
                          <a:spcPts val="0"/>
                        </a:spcBef>
                        <a:spcAft>
                          <a:spcPts val="800"/>
                        </a:spcAft>
                        <a:tabLst/>
                      </a:pP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When to execute</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Not on the same day as the original analysis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separate runs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 separate run, at different days</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782898050"/>
                  </a:ext>
                </a:extLst>
              </a:tr>
              <a:tr h="265842">
                <a:tc rowSpan="2">
                  <a:txBody>
                    <a:bodyPr/>
                    <a:lstStyle/>
                    <a:p>
                      <a:pPr marL="134938" marR="0" indent="0">
                        <a:lnSpc>
                          <a:spcPct val="107000"/>
                        </a:lnSpc>
                        <a:spcBef>
                          <a:spcPts val="0"/>
                        </a:spcBef>
                        <a:spcAft>
                          <a:spcPts val="800"/>
                        </a:spcAft>
                        <a:tabLst/>
                      </a:pP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How many samples</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 first 1000</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 first 1000</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 first 1000</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2589797849"/>
                  </a:ext>
                </a:extLst>
              </a:tr>
              <a:tr h="265842">
                <a:tc vMerge="1">
                  <a:txBody>
                    <a:bodyPr/>
                    <a:lstStyle/>
                    <a:p>
                      <a:endParaRPr lang="da-DK"/>
                    </a:p>
                  </a:txBody>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&gt; 1000</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&gt; 1000</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 &gt; 1000</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174415887"/>
                  </a:ext>
                </a:extLst>
              </a:tr>
              <a:tr h="534470">
                <a:tc>
                  <a:txBody>
                    <a:bodyPr/>
                    <a:lstStyle/>
                    <a:p>
                      <a:pPr marL="134938" marR="0" indent="0">
                        <a:lnSpc>
                          <a:spcPct val="107000"/>
                        </a:lnSpc>
                        <a:spcBef>
                          <a:spcPts val="0"/>
                        </a:spcBef>
                        <a:spcAft>
                          <a:spcPts val="800"/>
                        </a:spcAft>
                        <a:tabLst/>
                      </a:pP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Which samples</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Near C</a:t>
                      </a:r>
                      <a:r>
                        <a:rPr lang="en-GB" sz="1100"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max</a:t>
                      </a: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elimination phase - representative for the whole study</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Near C</a:t>
                      </a:r>
                      <a:r>
                        <a:rPr lang="en-GB" sz="1100"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max</a:t>
                      </a: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elimination phase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Near C</a:t>
                      </a:r>
                      <a:r>
                        <a:rPr lang="en-GB" sz="1100" baseline="-250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max</a:t>
                      </a: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and elimination phase</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449608789"/>
                  </a:ext>
                </a:extLst>
              </a:tr>
              <a:tr h="420777">
                <a:tc>
                  <a:txBody>
                    <a:bodyPr/>
                    <a:lstStyle/>
                    <a:p>
                      <a:pPr marL="134938" marR="0" indent="0">
                        <a:lnSpc>
                          <a:spcPct val="107000"/>
                        </a:lnSpc>
                        <a:spcBef>
                          <a:spcPts val="0"/>
                        </a:spcBef>
                        <a:spcAft>
                          <a:spcPts val="800"/>
                        </a:spcAft>
                        <a:tabLst/>
                      </a:pPr>
                      <a:r>
                        <a:rPr lang="en-GB" sz="11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Acceptance Criteria</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2D050"/>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 (67%) within 20% (LC/MS), 30% (LBA)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 (67%) within 20% (LC/MS), 30% (LBA)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2/3 (67%) within 20% (LC/MS), 30% (LBA)</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1361926828"/>
                  </a:ext>
                </a:extLst>
              </a:tr>
              <a:tr h="268628">
                <a:tc>
                  <a:txBody>
                    <a:bodyPr/>
                    <a:lstStyle/>
                    <a:p>
                      <a:pPr marL="134938" marR="0" indent="0">
                        <a:lnSpc>
                          <a:spcPct val="107000"/>
                        </a:lnSpc>
                        <a:spcBef>
                          <a:spcPts val="0"/>
                        </a:spcBef>
                        <a:spcAft>
                          <a:spcPts val="800"/>
                        </a:spcAft>
                        <a:tabLst/>
                      </a:pPr>
                      <a:r>
                        <a:rPr lang="en-GB" sz="11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If it fails…</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SOP based investigation</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SOP based investigation</a:t>
                      </a:r>
                      <a:endParaRPr lang="da-DK" sz="100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tc>
                  <a:txBody>
                    <a:bodyPr/>
                    <a:lstStyle/>
                    <a:p>
                      <a:pPr marL="0" marR="0" algn="ctr">
                        <a:lnSpc>
                          <a:spcPct val="107000"/>
                        </a:lnSpc>
                        <a:spcBef>
                          <a:spcPts val="0"/>
                        </a:spcBef>
                        <a:spcAft>
                          <a:spcPts val="80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Investigation</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131" marR="6131" marT="6131"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6E6E6"/>
                    </a:solidFill>
                  </a:tcPr>
                </a:tc>
                <a:extLst>
                  <a:ext uri="{0D108BD9-81ED-4DB2-BD59-A6C34878D82A}">
                    <a16:rowId xmlns:a16="http://schemas.microsoft.com/office/drawing/2014/main" val="428989212"/>
                  </a:ext>
                </a:extLst>
              </a:tr>
            </a:tbl>
          </a:graphicData>
        </a:graphic>
      </p:graphicFrame>
      <p:sp>
        <p:nvSpPr>
          <p:cNvPr id="8" name="Title 1">
            <a:extLst>
              <a:ext uri="{FF2B5EF4-FFF2-40B4-BE49-F238E27FC236}">
                <a16:creationId xmlns:a16="http://schemas.microsoft.com/office/drawing/2014/main" id="{ACD3B911-3C9E-42C6-9DA5-B136AFF4C31F}"/>
              </a:ext>
            </a:extLst>
          </p:cNvPr>
          <p:cNvSpPr>
            <a:spLocks noGrp="1"/>
          </p:cNvSpPr>
          <p:nvPr>
            <p:ph type="title"/>
          </p:nvPr>
        </p:nvSpPr>
        <p:spPr>
          <a:xfrm>
            <a:off x="1514737" y="195486"/>
            <a:ext cx="7056784" cy="432048"/>
          </a:xfrm>
        </p:spPr>
        <p:txBody>
          <a:bodyPr vert="horz"/>
          <a:lstStyle/>
          <a:p>
            <a:pPr algn="ctr"/>
            <a:r>
              <a:rPr lang="en-GB" sz="2000" b="1" i="1" dirty="0"/>
              <a:t>Evolution of ISR </a:t>
            </a:r>
            <a:endParaRPr lang="en-BE" sz="2000" b="1" i="1" dirty="0"/>
          </a:p>
        </p:txBody>
      </p:sp>
    </p:spTree>
    <p:extLst>
      <p:ext uri="{BB962C8B-B14F-4D97-AF65-F5344CB8AC3E}">
        <p14:creationId xmlns:p14="http://schemas.microsoft.com/office/powerpoint/2010/main" val="418099568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A274-9FD4-270A-5A8B-9022BF6E82EE}"/>
              </a:ext>
            </a:extLst>
          </p:cNvPr>
          <p:cNvSpPr>
            <a:spLocks noGrp="1"/>
          </p:cNvSpPr>
          <p:nvPr>
            <p:ph type="title"/>
          </p:nvPr>
        </p:nvSpPr>
        <p:spPr>
          <a:xfrm>
            <a:off x="908657" y="2000250"/>
            <a:ext cx="7632848" cy="571500"/>
          </a:xfrm>
        </p:spPr>
        <p:txBody>
          <a:bodyPr/>
          <a:lstStyle/>
          <a:p>
            <a:pPr algn="ctr"/>
            <a:r>
              <a:rPr lang="en-GB" dirty="0"/>
              <a:t>Questions – Comments – did we have a blind spot ?</a:t>
            </a:r>
          </a:p>
        </p:txBody>
      </p:sp>
      <p:sp>
        <p:nvSpPr>
          <p:cNvPr id="4" name="Slide Number Placeholder 3">
            <a:extLst>
              <a:ext uri="{FF2B5EF4-FFF2-40B4-BE49-F238E27FC236}">
                <a16:creationId xmlns:a16="http://schemas.microsoft.com/office/drawing/2014/main" id="{0AA8632E-51FF-2367-401C-58CA35E0F8C7}"/>
              </a:ext>
            </a:extLst>
          </p:cNvPr>
          <p:cNvSpPr>
            <a:spLocks noGrp="1"/>
          </p:cNvSpPr>
          <p:nvPr>
            <p:ph type="sldNum" sz="quarter" idx="11"/>
          </p:nvPr>
        </p:nvSpPr>
        <p:spPr/>
        <p:txBody>
          <a:bodyPr/>
          <a:lstStyle/>
          <a:p>
            <a:pPr>
              <a:defRPr/>
            </a:pPr>
            <a:fld id="{D5FB563B-88DB-4430-8754-2A432A89D66C}" type="slidenum">
              <a:rPr lang="en-US" smtClean="0"/>
              <a:pPr>
                <a:defRPr/>
              </a:pPr>
              <a:t>35</a:t>
            </a:fld>
            <a:endParaRPr lang="en-US"/>
          </a:p>
        </p:txBody>
      </p:sp>
    </p:spTree>
    <p:extLst>
      <p:ext uri="{BB962C8B-B14F-4D97-AF65-F5344CB8AC3E}">
        <p14:creationId xmlns:p14="http://schemas.microsoft.com/office/powerpoint/2010/main" val="12685692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D3BC3-341B-37D3-381B-35FC5B6B812B}"/>
              </a:ext>
            </a:extLst>
          </p:cNvPr>
          <p:cNvSpPr>
            <a:spLocks noGrp="1"/>
          </p:cNvSpPr>
          <p:nvPr>
            <p:ph type="title"/>
          </p:nvPr>
        </p:nvSpPr>
        <p:spPr/>
        <p:txBody>
          <a:bodyPr/>
          <a:lstStyle/>
          <a:p>
            <a:r>
              <a:rPr lang="en-GB" dirty="0"/>
              <a:t>Chapter 6</a:t>
            </a:r>
          </a:p>
        </p:txBody>
      </p:sp>
      <p:sp>
        <p:nvSpPr>
          <p:cNvPr id="3" name="Content Placeholder 2">
            <a:extLst>
              <a:ext uri="{FF2B5EF4-FFF2-40B4-BE49-F238E27FC236}">
                <a16:creationId xmlns:a16="http://schemas.microsoft.com/office/drawing/2014/main" id="{B3515A19-3448-2C97-A508-BAF51A31026E}"/>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7ECB0D2E-E804-9E78-0622-FF446F5F19A2}"/>
              </a:ext>
            </a:extLst>
          </p:cNvPr>
          <p:cNvSpPr>
            <a:spLocks noGrp="1"/>
          </p:cNvSpPr>
          <p:nvPr>
            <p:ph type="sldNum" sz="quarter" idx="11"/>
          </p:nvPr>
        </p:nvSpPr>
        <p:spPr/>
        <p:txBody>
          <a:bodyPr/>
          <a:lstStyle/>
          <a:p>
            <a:pPr>
              <a:defRPr/>
            </a:pPr>
            <a:fld id="{D5FB563B-88DB-4430-8754-2A432A89D66C}" type="slidenum">
              <a:rPr lang="en-US" smtClean="0"/>
              <a:pPr>
                <a:defRPr/>
              </a:pPr>
              <a:t>36</a:t>
            </a:fld>
            <a:endParaRPr lang="en-US"/>
          </a:p>
        </p:txBody>
      </p:sp>
    </p:spTree>
    <p:extLst>
      <p:ext uri="{BB962C8B-B14F-4D97-AF65-F5344CB8AC3E}">
        <p14:creationId xmlns:p14="http://schemas.microsoft.com/office/powerpoint/2010/main" val="563261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5354F9-3E1E-5626-BD7F-46B86FBDE52F}"/>
              </a:ext>
            </a:extLst>
          </p:cNvPr>
          <p:cNvSpPr>
            <a:spLocks noGrp="1"/>
          </p:cNvSpPr>
          <p:nvPr>
            <p:ph idx="1"/>
          </p:nvPr>
        </p:nvSpPr>
        <p:spPr>
          <a:xfrm>
            <a:off x="1156017" y="411510"/>
            <a:ext cx="7704856" cy="4446240"/>
          </a:xfrm>
        </p:spPr>
        <p:txBody>
          <a:bodyPr/>
          <a:lstStyle/>
          <a:p>
            <a:pPr marL="0" indent="0">
              <a:buNone/>
            </a:pPr>
            <a:r>
              <a:rPr lang="en-GB" u="sng" dirty="0"/>
              <a:t>Focus on WHEN and HOW to X-validate</a:t>
            </a:r>
          </a:p>
          <a:p>
            <a:pPr marL="0" indent="0">
              <a:buNone/>
            </a:pPr>
            <a:endParaRPr lang="en-GB" u="sng" dirty="0"/>
          </a:p>
          <a:p>
            <a:pPr marL="0" indent="0">
              <a:buNone/>
            </a:pPr>
            <a:r>
              <a:rPr lang="en-GB" u="sng" dirty="0"/>
              <a:t>Areas of consensus: </a:t>
            </a:r>
          </a:p>
          <a:p>
            <a:r>
              <a:rPr lang="en-GB" dirty="0"/>
              <a:t>Consultation with stakeholder (clin pharm, regulatory) is key:</a:t>
            </a:r>
          </a:p>
          <a:p>
            <a:pPr lvl="1"/>
            <a:r>
              <a:rPr lang="en-GB" dirty="0"/>
              <a:t>Before X-</a:t>
            </a:r>
            <a:r>
              <a:rPr lang="en-GB" dirty="0" err="1"/>
              <a:t>val</a:t>
            </a:r>
            <a:r>
              <a:rPr lang="en-GB" dirty="0"/>
              <a:t> occurs: </a:t>
            </a:r>
          </a:p>
          <a:p>
            <a:pPr lvl="2"/>
            <a:r>
              <a:rPr lang="en-GB" dirty="0"/>
              <a:t>BA to explain why X-</a:t>
            </a:r>
            <a:r>
              <a:rPr lang="en-GB" dirty="0" err="1"/>
              <a:t>val</a:t>
            </a:r>
            <a:r>
              <a:rPr lang="en-GB" dirty="0"/>
              <a:t> is needed</a:t>
            </a:r>
          </a:p>
          <a:p>
            <a:pPr lvl="2"/>
            <a:r>
              <a:rPr lang="en-GB" dirty="0"/>
              <a:t>Clin pharm to explain which studies will be combined</a:t>
            </a:r>
          </a:p>
          <a:p>
            <a:pPr lvl="2"/>
            <a:r>
              <a:rPr lang="en-GB" dirty="0"/>
              <a:t>Decide on what method will be used to assess bias between assays (no acceptance criteria)</a:t>
            </a:r>
          </a:p>
          <a:p>
            <a:pPr lvl="1"/>
            <a:r>
              <a:rPr lang="en-GB" dirty="0"/>
              <a:t>After X-</a:t>
            </a:r>
            <a:r>
              <a:rPr lang="en-GB" dirty="0" err="1"/>
              <a:t>val</a:t>
            </a:r>
            <a:r>
              <a:rPr lang="en-GB" dirty="0"/>
              <a:t> has occurred</a:t>
            </a:r>
          </a:p>
          <a:p>
            <a:pPr lvl="2"/>
            <a:r>
              <a:rPr lang="en-GB" dirty="0"/>
              <a:t> Clin pharm to assess the impact of any bias between methods</a:t>
            </a:r>
          </a:p>
          <a:p>
            <a:pPr marL="0" indent="0">
              <a:buNone/>
            </a:pPr>
            <a:endParaRPr lang="en-GB" u="sng" dirty="0"/>
          </a:p>
          <a:p>
            <a:pPr marL="0" indent="0">
              <a:buNone/>
            </a:pPr>
            <a:r>
              <a:rPr lang="en-GB" u="sng" dirty="0"/>
              <a:t>Potential EBF actions:</a:t>
            </a:r>
          </a:p>
          <a:p>
            <a:r>
              <a:rPr lang="en-GB" dirty="0"/>
              <a:t>Is there value in a c</a:t>
            </a:r>
            <a:r>
              <a:rPr lang="en-AU" dirty="0" err="1"/>
              <a:t>ybermeeting</a:t>
            </a:r>
            <a:r>
              <a:rPr lang="en-AU" dirty="0"/>
              <a:t> with stakeholders (e.g. clinical PK/statisticians) on how to “manage” Cross-validation </a:t>
            </a:r>
            <a:endParaRPr lang="en-GB" dirty="0"/>
          </a:p>
        </p:txBody>
      </p:sp>
      <p:sp>
        <p:nvSpPr>
          <p:cNvPr id="4" name="Slide Number Placeholder 3">
            <a:extLst>
              <a:ext uri="{FF2B5EF4-FFF2-40B4-BE49-F238E27FC236}">
                <a16:creationId xmlns:a16="http://schemas.microsoft.com/office/drawing/2014/main" id="{30D44D3E-7B19-E300-176F-506533859469}"/>
              </a:ext>
            </a:extLst>
          </p:cNvPr>
          <p:cNvSpPr>
            <a:spLocks noGrp="1"/>
          </p:cNvSpPr>
          <p:nvPr>
            <p:ph type="sldNum" sz="quarter" idx="11"/>
          </p:nvPr>
        </p:nvSpPr>
        <p:spPr/>
        <p:txBody>
          <a:bodyPr/>
          <a:lstStyle/>
          <a:p>
            <a:pPr>
              <a:defRPr/>
            </a:pPr>
            <a:fld id="{D5FB563B-88DB-4430-8754-2A432A89D66C}" type="slidenum">
              <a:rPr lang="en-US" smtClean="0"/>
              <a:pPr>
                <a:defRPr/>
              </a:pPr>
              <a:t>37</a:t>
            </a:fld>
            <a:endParaRPr lang="en-US"/>
          </a:p>
        </p:txBody>
      </p:sp>
    </p:spTree>
    <p:extLst>
      <p:ext uri="{BB962C8B-B14F-4D97-AF65-F5344CB8AC3E}">
        <p14:creationId xmlns:p14="http://schemas.microsoft.com/office/powerpoint/2010/main" val="4269338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A274-9FD4-270A-5A8B-9022BF6E82EE}"/>
              </a:ext>
            </a:extLst>
          </p:cNvPr>
          <p:cNvSpPr>
            <a:spLocks noGrp="1"/>
          </p:cNvSpPr>
          <p:nvPr>
            <p:ph type="title"/>
          </p:nvPr>
        </p:nvSpPr>
        <p:spPr>
          <a:xfrm>
            <a:off x="908657" y="2000250"/>
            <a:ext cx="7632848" cy="571500"/>
          </a:xfrm>
        </p:spPr>
        <p:txBody>
          <a:bodyPr/>
          <a:lstStyle/>
          <a:p>
            <a:pPr algn="ctr"/>
            <a:r>
              <a:rPr lang="en-GB" dirty="0"/>
              <a:t>Questions – Comments – did we have a blind spot ?</a:t>
            </a:r>
          </a:p>
        </p:txBody>
      </p:sp>
      <p:sp>
        <p:nvSpPr>
          <p:cNvPr id="4" name="Slide Number Placeholder 3">
            <a:extLst>
              <a:ext uri="{FF2B5EF4-FFF2-40B4-BE49-F238E27FC236}">
                <a16:creationId xmlns:a16="http://schemas.microsoft.com/office/drawing/2014/main" id="{0AA8632E-51FF-2367-401C-58CA35E0F8C7}"/>
              </a:ext>
            </a:extLst>
          </p:cNvPr>
          <p:cNvSpPr>
            <a:spLocks noGrp="1"/>
          </p:cNvSpPr>
          <p:nvPr>
            <p:ph type="sldNum" sz="quarter" idx="11"/>
          </p:nvPr>
        </p:nvSpPr>
        <p:spPr/>
        <p:txBody>
          <a:bodyPr/>
          <a:lstStyle/>
          <a:p>
            <a:pPr>
              <a:defRPr/>
            </a:pPr>
            <a:fld id="{D5FB563B-88DB-4430-8754-2A432A89D66C}" type="slidenum">
              <a:rPr lang="en-US" smtClean="0"/>
              <a:pPr>
                <a:defRPr/>
              </a:pPr>
              <a:t>38</a:t>
            </a:fld>
            <a:endParaRPr lang="en-US"/>
          </a:p>
        </p:txBody>
      </p:sp>
    </p:spTree>
    <p:extLst>
      <p:ext uri="{BB962C8B-B14F-4D97-AF65-F5344CB8AC3E}">
        <p14:creationId xmlns:p14="http://schemas.microsoft.com/office/powerpoint/2010/main" val="3166930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21425-F9A5-BB1B-DA8B-57C4C598CD63}"/>
              </a:ext>
            </a:extLst>
          </p:cNvPr>
          <p:cNvSpPr>
            <a:spLocks noGrp="1"/>
          </p:cNvSpPr>
          <p:nvPr>
            <p:ph type="title"/>
          </p:nvPr>
        </p:nvSpPr>
        <p:spPr/>
        <p:txBody>
          <a:bodyPr/>
          <a:lstStyle/>
          <a:p>
            <a:r>
              <a:rPr lang="en-GB" dirty="0"/>
              <a:t>Chapter 7</a:t>
            </a:r>
          </a:p>
        </p:txBody>
      </p:sp>
      <p:sp>
        <p:nvSpPr>
          <p:cNvPr id="4" name="Slide Number Placeholder 3">
            <a:extLst>
              <a:ext uri="{FF2B5EF4-FFF2-40B4-BE49-F238E27FC236}">
                <a16:creationId xmlns:a16="http://schemas.microsoft.com/office/drawing/2014/main" id="{B5F62FFE-B5AD-6332-83E1-BC99E1BA5FE5}"/>
              </a:ext>
            </a:extLst>
          </p:cNvPr>
          <p:cNvSpPr>
            <a:spLocks noGrp="1"/>
          </p:cNvSpPr>
          <p:nvPr>
            <p:ph type="sldNum" sz="quarter" idx="11"/>
          </p:nvPr>
        </p:nvSpPr>
        <p:spPr/>
        <p:txBody>
          <a:bodyPr/>
          <a:lstStyle/>
          <a:p>
            <a:pPr>
              <a:defRPr/>
            </a:pPr>
            <a:fld id="{D5FB563B-88DB-4430-8754-2A432A89D66C}" type="slidenum">
              <a:rPr lang="en-US" smtClean="0"/>
              <a:pPr>
                <a:defRPr/>
              </a:pPr>
              <a:t>39</a:t>
            </a:fld>
            <a:endParaRPr lang="en-US"/>
          </a:p>
        </p:txBody>
      </p:sp>
    </p:spTree>
    <p:extLst>
      <p:ext uri="{BB962C8B-B14F-4D97-AF65-F5344CB8AC3E}">
        <p14:creationId xmlns:p14="http://schemas.microsoft.com/office/powerpoint/2010/main" val="757917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5354F9-3E1E-5626-BD7F-46B86FBDE52F}"/>
              </a:ext>
            </a:extLst>
          </p:cNvPr>
          <p:cNvSpPr>
            <a:spLocks noGrp="1"/>
          </p:cNvSpPr>
          <p:nvPr>
            <p:ph idx="1"/>
          </p:nvPr>
        </p:nvSpPr>
        <p:spPr>
          <a:xfrm>
            <a:off x="836649" y="321602"/>
            <a:ext cx="7704856" cy="3486150"/>
          </a:xfrm>
        </p:spPr>
        <p:txBody>
          <a:bodyPr/>
          <a:lstStyle/>
          <a:p>
            <a:pPr marL="0" indent="0">
              <a:buNone/>
            </a:pPr>
            <a:r>
              <a:rPr lang="en-GB" b="1" u="sng" dirty="0"/>
              <a:t>Chapters 1&amp;2</a:t>
            </a:r>
          </a:p>
        </p:txBody>
      </p:sp>
      <p:sp>
        <p:nvSpPr>
          <p:cNvPr id="4" name="Slide Number Placeholder 3">
            <a:extLst>
              <a:ext uri="{FF2B5EF4-FFF2-40B4-BE49-F238E27FC236}">
                <a16:creationId xmlns:a16="http://schemas.microsoft.com/office/drawing/2014/main" id="{30D44D3E-7B19-E300-176F-506533859469}"/>
              </a:ext>
            </a:extLst>
          </p:cNvPr>
          <p:cNvSpPr>
            <a:spLocks noGrp="1"/>
          </p:cNvSpPr>
          <p:nvPr>
            <p:ph type="sldNum" sz="quarter" idx="11"/>
          </p:nvPr>
        </p:nvSpPr>
        <p:spPr/>
        <p:txBody>
          <a:bodyPr/>
          <a:lstStyle/>
          <a:p>
            <a:pPr>
              <a:defRPr/>
            </a:pPr>
            <a:fld id="{D5FB563B-88DB-4430-8754-2A432A89D66C}" type="slidenum">
              <a:rPr lang="en-US" smtClean="0"/>
              <a:pPr>
                <a:defRPr/>
              </a:pPr>
              <a:t>4</a:t>
            </a:fld>
            <a:endParaRPr lang="en-US"/>
          </a:p>
        </p:txBody>
      </p:sp>
      <p:sp>
        <p:nvSpPr>
          <p:cNvPr id="6" name="Rectangle 5"/>
          <p:cNvSpPr/>
          <p:nvPr/>
        </p:nvSpPr>
        <p:spPr>
          <a:xfrm>
            <a:off x="971600" y="843558"/>
            <a:ext cx="7848872" cy="3508653"/>
          </a:xfrm>
          <a:prstGeom prst="rect">
            <a:avLst/>
          </a:prstGeom>
        </p:spPr>
        <p:txBody>
          <a:bodyPr wrap="square">
            <a:spAutoFit/>
          </a:bodyPr>
          <a:lstStyle/>
          <a:p>
            <a:pPr marL="257175" lvl="0" indent="-257175" eaLnBrk="0" hangingPunct="0">
              <a:spcBef>
                <a:spcPts val="400"/>
              </a:spcBef>
              <a:buFont typeface="Wingdings" pitchFamily="2" charset="2"/>
              <a:buChar char="Ø"/>
            </a:pPr>
            <a:r>
              <a:rPr lang="en-GB" sz="1600" b="1" kern="0" dirty="0">
                <a:solidFill>
                  <a:srgbClr val="2D5AB4"/>
                </a:solidFill>
                <a:latin typeface="Arial"/>
                <a:ea typeface="ＭＳ Ｐゴシック" charset="-128"/>
              </a:rPr>
              <a:t>Metabolites in scope</a:t>
            </a:r>
          </a:p>
          <a:p>
            <a:pPr marL="342900" lvl="1" eaLnBrk="0" hangingPunct="0">
              <a:spcBef>
                <a:spcPts val="400"/>
              </a:spcBef>
            </a:pPr>
            <a:r>
              <a:rPr lang="en-GB" sz="1600" kern="0" dirty="0">
                <a:solidFill>
                  <a:srgbClr val="2D5AB4"/>
                </a:solidFill>
                <a:latin typeface="Arial"/>
                <a:ea typeface="ＭＳ Ｐゴシック" charset="-128"/>
                <a:sym typeface="Wingdings" pitchFamily="2" charset="2"/>
              </a:rPr>
              <a:t> </a:t>
            </a:r>
            <a:r>
              <a:rPr lang="en-GB" sz="1600" kern="0" dirty="0">
                <a:solidFill>
                  <a:srgbClr val="2D5AB4"/>
                </a:solidFill>
                <a:latin typeface="Arial"/>
                <a:ea typeface="ＭＳ Ｐゴシック" charset="-128"/>
              </a:rPr>
              <a:t>A good start is to concentrate full validations to late stage molecules e.g. Ph3</a:t>
            </a:r>
          </a:p>
          <a:p>
            <a:pPr marL="257175" lvl="0" indent="-257175" eaLnBrk="0" hangingPunct="0">
              <a:spcBef>
                <a:spcPts val="400"/>
              </a:spcBef>
              <a:buFont typeface="Wingdings" pitchFamily="2" charset="2"/>
              <a:buChar char="Ø"/>
            </a:pPr>
            <a:r>
              <a:rPr lang="en-GB" sz="1600" b="1" kern="0" dirty="0">
                <a:solidFill>
                  <a:srgbClr val="2D5AB4"/>
                </a:solidFill>
                <a:latin typeface="Arial"/>
                <a:ea typeface="ＭＳ Ｐゴシック" charset="-128"/>
              </a:rPr>
              <a:t>Non Clinical PK Studies – examples of what this means would be useful</a:t>
            </a:r>
          </a:p>
          <a:p>
            <a:pPr marL="342900" lvl="1" eaLnBrk="0" hangingPunct="0">
              <a:spcBef>
                <a:spcPts val="400"/>
              </a:spcBef>
            </a:pPr>
            <a:r>
              <a:rPr lang="en-GB" sz="1600" kern="0" dirty="0">
                <a:solidFill>
                  <a:srgbClr val="2D5AB4"/>
                </a:solidFill>
                <a:latin typeface="Arial"/>
                <a:ea typeface="ＭＳ Ｐゴシック" charset="-128"/>
                <a:sym typeface="Wingdings" pitchFamily="2" charset="2"/>
              </a:rPr>
              <a:t> </a:t>
            </a:r>
            <a:r>
              <a:rPr lang="en-GB" sz="1600" kern="0" dirty="0">
                <a:solidFill>
                  <a:srgbClr val="2D5AB4"/>
                </a:solidFill>
                <a:latin typeface="Arial"/>
                <a:ea typeface="ＭＳ Ｐゴシック" charset="-128"/>
              </a:rPr>
              <a:t>When you can’t dose to humans e.g. Anthrax</a:t>
            </a:r>
          </a:p>
          <a:p>
            <a:pPr marL="257175" lvl="0" indent="-257175" eaLnBrk="0" hangingPunct="0">
              <a:spcBef>
                <a:spcPts val="400"/>
              </a:spcBef>
              <a:buFont typeface="Wingdings" pitchFamily="2" charset="2"/>
              <a:buChar char="Ø"/>
            </a:pPr>
            <a:r>
              <a:rPr lang="en-GB" sz="1600" b="1" kern="0" dirty="0">
                <a:solidFill>
                  <a:srgbClr val="2D5AB4"/>
                </a:solidFill>
                <a:latin typeface="Arial"/>
                <a:ea typeface="ＭＳ Ｐゴシック" charset="-128"/>
              </a:rPr>
              <a:t>Method development - What is minimally needed for record keeping? </a:t>
            </a:r>
          </a:p>
          <a:p>
            <a:pPr marL="623888" lvl="1" indent="-280988" eaLnBrk="0" hangingPunct="0">
              <a:spcBef>
                <a:spcPts val="400"/>
              </a:spcBef>
            </a:pPr>
            <a:r>
              <a:rPr lang="en-GB" sz="1600" kern="0" dirty="0">
                <a:solidFill>
                  <a:srgbClr val="2D5AB4"/>
                </a:solidFill>
                <a:latin typeface="Arial"/>
                <a:ea typeface="ＭＳ Ｐゴシック" charset="-128"/>
                <a:sym typeface="Wingdings" pitchFamily="2" charset="2"/>
              </a:rPr>
              <a:t> </a:t>
            </a:r>
            <a:r>
              <a:rPr lang="en-GB" sz="1600" kern="0" dirty="0">
                <a:solidFill>
                  <a:srgbClr val="2D5AB4"/>
                </a:solidFill>
                <a:latin typeface="Arial"/>
                <a:ea typeface="ＭＳ Ｐゴシック" charset="-128"/>
              </a:rPr>
              <a:t>Very high level, capture the lifecycle of the assay (if an assay changes after validation capture the why and what has changed)</a:t>
            </a:r>
          </a:p>
          <a:p>
            <a:pPr marL="257175" lvl="0" indent="-257175" eaLnBrk="0" hangingPunct="0">
              <a:spcBef>
                <a:spcPts val="400"/>
              </a:spcBef>
              <a:buFont typeface="Wingdings" pitchFamily="2" charset="2"/>
              <a:buChar char="Ø"/>
            </a:pPr>
            <a:r>
              <a:rPr lang="en-GB" sz="1600" b="1" kern="0" dirty="0">
                <a:solidFill>
                  <a:srgbClr val="2D5AB4"/>
                </a:solidFill>
                <a:latin typeface="Arial"/>
                <a:ea typeface="ＭＳ Ｐゴシック" charset="-128"/>
              </a:rPr>
              <a:t>Why is parallelism not listed as a must have?</a:t>
            </a:r>
          </a:p>
          <a:p>
            <a:pPr marL="342900" lvl="1" eaLnBrk="0" hangingPunct="0">
              <a:spcBef>
                <a:spcPts val="400"/>
              </a:spcBef>
            </a:pPr>
            <a:r>
              <a:rPr lang="en-GB" sz="1600" kern="0" dirty="0">
                <a:solidFill>
                  <a:srgbClr val="2D5AB4"/>
                </a:solidFill>
                <a:latin typeface="Arial"/>
                <a:ea typeface="ＭＳ Ｐゴシック" charset="-128"/>
                <a:sym typeface="Wingdings" pitchFamily="2" charset="2"/>
              </a:rPr>
              <a:t> </a:t>
            </a:r>
            <a:r>
              <a:rPr lang="en-GB" sz="1600" kern="0" dirty="0">
                <a:solidFill>
                  <a:srgbClr val="2D5AB4"/>
                </a:solidFill>
                <a:latin typeface="Arial"/>
                <a:ea typeface="ＭＳ Ｐゴシック" charset="-128"/>
              </a:rPr>
              <a:t>Use scientific judgement – If it adds real scientific value do it, if it doesn’t don’t </a:t>
            </a:r>
          </a:p>
          <a:p>
            <a:pPr marL="257175" lvl="0" indent="-257175" eaLnBrk="0" hangingPunct="0">
              <a:spcBef>
                <a:spcPts val="400"/>
              </a:spcBef>
              <a:buFont typeface="Wingdings" pitchFamily="2" charset="2"/>
              <a:buChar char="Ø"/>
            </a:pPr>
            <a:r>
              <a:rPr lang="en-GB" sz="1600" b="1" kern="0" dirty="0">
                <a:solidFill>
                  <a:srgbClr val="2D5AB4"/>
                </a:solidFill>
                <a:latin typeface="Arial"/>
                <a:ea typeface="ＭＳ Ｐゴシック" charset="-128"/>
              </a:rPr>
              <a:t>Primary </a:t>
            </a:r>
            <a:r>
              <a:rPr lang="en-GB" sz="1600" b="1" i="1" kern="0" dirty="0">
                <a:solidFill>
                  <a:srgbClr val="2D5AB4"/>
                </a:solidFill>
                <a:latin typeface="Arial"/>
                <a:ea typeface="ＭＳ Ｐゴシック" charset="-128"/>
              </a:rPr>
              <a:t>vs. </a:t>
            </a:r>
            <a:r>
              <a:rPr lang="en-GB" sz="1600" b="1" kern="0" dirty="0">
                <a:solidFill>
                  <a:srgbClr val="2D5AB4"/>
                </a:solidFill>
                <a:latin typeface="Arial"/>
                <a:ea typeface="ＭＳ Ｐゴシック" charset="-128"/>
              </a:rPr>
              <a:t>secondary matrices – what is primary? What is secondary? </a:t>
            </a:r>
          </a:p>
          <a:p>
            <a:pPr marL="623888" lvl="1" indent="-280988" eaLnBrk="0" hangingPunct="0">
              <a:spcBef>
                <a:spcPts val="400"/>
              </a:spcBef>
            </a:pPr>
            <a:r>
              <a:rPr lang="en-GB" sz="1600" kern="0" dirty="0">
                <a:solidFill>
                  <a:srgbClr val="2D5AB4"/>
                </a:solidFill>
                <a:latin typeface="Arial"/>
                <a:ea typeface="ＭＳ Ｐゴシック" charset="-128"/>
                <a:sym typeface="Wingdings" pitchFamily="2" charset="2"/>
              </a:rPr>
              <a:t> </a:t>
            </a:r>
            <a:r>
              <a:rPr lang="en-GB" sz="1600" kern="0" dirty="0">
                <a:solidFill>
                  <a:srgbClr val="2D5AB4"/>
                </a:solidFill>
                <a:latin typeface="Arial"/>
                <a:ea typeface="ＭＳ Ｐゴシック" charset="-128"/>
              </a:rPr>
              <a:t>Comes down to what the data is going to be used for – a good dialogue is required with stakeholders</a:t>
            </a:r>
          </a:p>
        </p:txBody>
      </p:sp>
    </p:spTree>
    <p:extLst>
      <p:ext uri="{BB962C8B-B14F-4D97-AF65-F5344CB8AC3E}">
        <p14:creationId xmlns:p14="http://schemas.microsoft.com/office/powerpoint/2010/main" val="4397436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5354F9-3E1E-5626-BD7F-46B86FBDE52F}"/>
              </a:ext>
            </a:extLst>
          </p:cNvPr>
          <p:cNvSpPr>
            <a:spLocks noGrp="1"/>
          </p:cNvSpPr>
          <p:nvPr>
            <p:ph idx="1"/>
          </p:nvPr>
        </p:nvSpPr>
        <p:spPr>
          <a:xfrm>
            <a:off x="1115616" y="627534"/>
            <a:ext cx="7560840" cy="3888432"/>
          </a:xfrm>
        </p:spPr>
        <p:txBody>
          <a:bodyPr/>
          <a:lstStyle/>
          <a:p>
            <a:pPr marL="0" indent="0">
              <a:lnSpc>
                <a:spcPct val="100000"/>
              </a:lnSpc>
              <a:buNone/>
            </a:pPr>
            <a:endParaRPr lang="en-GB" sz="800" dirty="0"/>
          </a:p>
          <a:p>
            <a:pPr marL="0" indent="0">
              <a:lnSpc>
                <a:spcPct val="100000"/>
              </a:lnSpc>
              <a:buNone/>
            </a:pPr>
            <a:r>
              <a:rPr lang="en-GB" sz="1600" dirty="0"/>
              <a:t>7.1 Methods for Endogenous Compounds</a:t>
            </a:r>
          </a:p>
          <a:p>
            <a:pPr marL="0" indent="0">
              <a:lnSpc>
                <a:spcPct val="100000"/>
              </a:lnSpc>
              <a:buNone/>
            </a:pPr>
            <a:r>
              <a:rPr lang="en-GB" sz="1600" b="1" dirty="0"/>
              <a:t>Good to remined </a:t>
            </a:r>
            <a:r>
              <a:rPr lang="en-GB" sz="1600" b="1" dirty="0">
                <a:sym typeface="Wingdings" pitchFamily="2" charset="2"/>
              </a:rPr>
              <a:t></a:t>
            </a:r>
            <a:r>
              <a:rPr lang="en-GB" sz="1600" b="1" dirty="0"/>
              <a:t> Biomarkers are not in scope. </a:t>
            </a:r>
          </a:p>
          <a:p>
            <a:pPr>
              <a:lnSpc>
                <a:spcPct val="100000"/>
              </a:lnSpc>
            </a:pPr>
            <a:r>
              <a:rPr lang="en-GB" sz="1600" dirty="0">
                <a:ea typeface="ＭＳ Ｐゴシック"/>
              </a:rPr>
              <a:t>Modern drugs are often slightly modified versions of endogenous molecules  and thus specific bioanalysis is possible: chapter 3 or chapter 4. </a:t>
            </a:r>
            <a:endParaRPr lang="en-GB" sz="1600" dirty="0"/>
          </a:p>
          <a:p>
            <a:pPr>
              <a:lnSpc>
                <a:spcPct val="100000"/>
              </a:lnSpc>
            </a:pPr>
            <a:r>
              <a:rPr lang="en-GB" sz="1600" dirty="0"/>
              <a:t>The approach adopted (1 of 4 for </a:t>
            </a:r>
            <a:r>
              <a:rPr lang="en-GB" sz="1600" dirty="0" err="1"/>
              <a:t>Chrom</a:t>
            </a:r>
            <a:r>
              <a:rPr lang="en-GB" sz="1600" dirty="0"/>
              <a:t>, 1 of 2 applicable for LBA) selected based on the needs of the project.</a:t>
            </a:r>
          </a:p>
          <a:p>
            <a:pPr>
              <a:lnSpc>
                <a:spcPct val="100000"/>
              </a:lnSpc>
            </a:pPr>
            <a:r>
              <a:rPr lang="en-GB" sz="1600" dirty="0"/>
              <a:t>Approach adopted for each program should be scientifically and technology driven.</a:t>
            </a:r>
          </a:p>
          <a:p>
            <a:pPr>
              <a:lnSpc>
                <a:spcPct val="100000"/>
              </a:lnSpc>
            </a:pPr>
            <a:r>
              <a:rPr lang="en-GB" sz="1600" dirty="0"/>
              <a:t>Further dialogue required in the situation where the dosed compound is not the pharmacologically active entity. </a:t>
            </a:r>
          </a:p>
        </p:txBody>
      </p:sp>
      <p:sp>
        <p:nvSpPr>
          <p:cNvPr id="4" name="Slide Number Placeholder 3">
            <a:extLst>
              <a:ext uri="{FF2B5EF4-FFF2-40B4-BE49-F238E27FC236}">
                <a16:creationId xmlns:a16="http://schemas.microsoft.com/office/drawing/2014/main" id="{30D44D3E-7B19-E300-176F-506533859469}"/>
              </a:ext>
            </a:extLst>
          </p:cNvPr>
          <p:cNvSpPr>
            <a:spLocks noGrp="1"/>
          </p:cNvSpPr>
          <p:nvPr>
            <p:ph type="sldNum" sz="quarter" idx="11"/>
          </p:nvPr>
        </p:nvSpPr>
        <p:spPr/>
        <p:txBody>
          <a:bodyPr/>
          <a:lstStyle/>
          <a:p>
            <a:pPr>
              <a:defRPr/>
            </a:pPr>
            <a:fld id="{D5FB563B-88DB-4430-8754-2A432A89D66C}" type="slidenum">
              <a:rPr lang="en-US" smtClean="0"/>
              <a:pPr>
                <a:defRPr/>
              </a:pPr>
              <a:t>40</a:t>
            </a:fld>
            <a:endParaRPr lang="en-US"/>
          </a:p>
        </p:txBody>
      </p:sp>
    </p:spTree>
    <p:extLst>
      <p:ext uri="{BB962C8B-B14F-4D97-AF65-F5344CB8AC3E}">
        <p14:creationId xmlns:p14="http://schemas.microsoft.com/office/powerpoint/2010/main" val="25517084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5354F9-3E1E-5626-BD7F-46B86FBDE52F}"/>
              </a:ext>
            </a:extLst>
          </p:cNvPr>
          <p:cNvSpPr>
            <a:spLocks noGrp="1"/>
          </p:cNvSpPr>
          <p:nvPr>
            <p:ph idx="1"/>
          </p:nvPr>
        </p:nvSpPr>
        <p:spPr>
          <a:xfrm>
            <a:off x="1259632" y="555526"/>
            <a:ext cx="7200800" cy="3816424"/>
          </a:xfrm>
        </p:spPr>
        <p:txBody>
          <a:bodyPr/>
          <a:lstStyle/>
          <a:p>
            <a:pPr marL="0" indent="0">
              <a:lnSpc>
                <a:spcPct val="100000"/>
              </a:lnSpc>
              <a:buNone/>
            </a:pPr>
            <a:r>
              <a:rPr lang="en-GB" sz="1600" dirty="0"/>
              <a:t>7.2 Parallelism</a:t>
            </a:r>
          </a:p>
          <a:p>
            <a:pPr>
              <a:lnSpc>
                <a:spcPct val="100000"/>
              </a:lnSpc>
            </a:pPr>
            <a:r>
              <a:rPr lang="en-GB" sz="1600" dirty="0"/>
              <a:t>You know your drug program, do what makes sense.</a:t>
            </a:r>
          </a:p>
          <a:p>
            <a:pPr>
              <a:lnSpc>
                <a:spcPct val="100000"/>
              </a:lnSpc>
            </a:pPr>
            <a:r>
              <a:rPr lang="en-GB" sz="1600" dirty="0"/>
              <a:t>When assessed include sufficient samples to understand any limitations.</a:t>
            </a:r>
          </a:p>
          <a:p>
            <a:pPr marL="0" indent="0">
              <a:lnSpc>
                <a:spcPct val="100000"/>
              </a:lnSpc>
              <a:buNone/>
            </a:pPr>
            <a:endParaRPr lang="en-GB" sz="1000" dirty="0"/>
          </a:p>
          <a:p>
            <a:pPr marL="0" indent="0">
              <a:lnSpc>
                <a:spcPct val="100000"/>
              </a:lnSpc>
              <a:buNone/>
            </a:pPr>
            <a:r>
              <a:rPr lang="en-GB" sz="1600" dirty="0"/>
              <a:t>7.3 Recovery </a:t>
            </a:r>
          </a:p>
          <a:p>
            <a:pPr>
              <a:lnSpc>
                <a:spcPct val="100000"/>
              </a:lnSpc>
            </a:pPr>
            <a:r>
              <a:rPr lang="en-GB" sz="1600" dirty="0"/>
              <a:t>Consistency of recovery may be assessed in method development.</a:t>
            </a:r>
          </a:p>
          <a:p>
            <a:pPr>
              <a:lnSpc>
                <a:spcPct val="100000"/>
              </a:lnSpc>
            </a:pPr>
            <a:r>
              <a:rPr lang="en-GB" sz="1600" dirty="0"/>
              <a:t>EBF propose that the well understood extract/post-spike is a valid means of recovery determination.</a:t>
            </a:r>
          </a:p>
          <a:p>
            <a:pPr>
              <a:lnSpc>
                <a:spcPct val="100000"/>
              </a:lnSpc>
            </a:pPr>
            <a:r>
              <a:rPr lang="en-GB" sz="1600" dirty="0"/>
              <a:t>Most often not relevant for LBA assays: </a:t>
            </a:r>
            <a:r>
              <a:rPr lang="da-DK" sz="1600" dirty="0"/>
              <a:t>For large </a:t>
            </a:r>
            <a:r>
              <a:rPr lang="da-DK" sz="1600" dirty="0" err="1"/>
              <a:t>molecules</a:t>
            </a:r>
            <a:r>
              <a:rPr lang="da-DK" sz="1600" dirty="0"/>
              <a:t> </a:t>
            </a:r>
            <a:r>
              <a:rPr lang="da-DK" sz="1600" dirty="0" err="1"/>
              <a:t>recovery</a:t>
            </a:r>
            <a:r>
              <a:rPr lang="da-DK" sz="1600" dirty="0"/>
              <a:t> </a:t>
            </a:r>
            <a:r>
              <a:rPr lang="da-DK" sz="1600" dirty="0" err="1"/>
              <a:t>may</a:t>
            </a:r>
            <a:r>
              <a:rPr lang="da-DK" sz="1600" dirty="0"/>
              <a:t> </a:t>
            </a:r>
            <a:r>
              <a:rPr lang="da-DK" sz="1600" dirty="0" err="1"/>
              <a:t>be</a:t>
            </a:r>
            <a:r>
              <a:rPr lang="da-DK" sz="1600" dirty="0"/>
              <a:t> </a:t>
            </a:r>
            <a:r>
              <a:rPr lang="da-DK" sz="1600" dirty="0" err="1"/>
              <a:t>considered</a:t>
            </a:r>
            <a:r>
              <a:rPr lang="da-DK" sz="1600" dirty="0"/>
              <a:t> for </a:t>
            </a:r>
            <a:r>
              <a:rPr lang="da-DK" sz="1600" dirty="0" err="1"/>
              <a:t>dried</a:t>
            </a:r>
            <a:r>
              <a:rPr lang="da-DK" sz="1600" dirty="0"/>
              <a:t> matrix </a:t>
            </a:r>
            <a:r>
              <a:rPr lang="da-DK" sz="1600" dirty="0" err="1"/>
              <a:t>methods</a:t>
            </a:r>
            <a:r>
              <a:rPr lang="da-DK" sz="1600" dirty="0"/>
              <a:t>/</a:t>
            </a:r>
            <a:r>
              <a:rPr lang="da-DK" sz="1600" dirty="0" err="1"/>
              <a:t>tissue</a:t>
            </a:r>
            <a:r>
              <a:rPr lang="da-DK" sz="1600" dirty="0"/>
              <a:t>.</a:t>
            </a:r>
          </a:p>
          <a:p>
            <a:pPr marL="0" indent="0">
              <a:lnSpc>
                <a:spcPct val="100000"/>
              </a:lnSpc>
              <a:buNone/>
            </a:pPr>
            <a:endParaRPr lang="en-GB" sz="1000" dirty="0"/>
          </a:p>
          <a:p>
            <a:pPr marL="0" indent="0">
              <a:lnSpc>
                <a:spcPct val="100000"/>
              </a:lnSpc>
              <a:buNone/>
            </a:pPr>
            <a:r>
              <a:rPr lang="en-GB" sz="1600" dirty="0"/>
              <a:t>7.4 Dried matrix methods</a:t>
            </a:r>
          </a:p>
          <a:p>
            <a:pPr>
              <a:lnSpc>
                <a:spcPct val="100000"/>
              </a:lnSpc>
            </a:pPr>
            <a:r>
              <a:rPr lang="en-GB" sz="1600" dirty="0"/>
              <a:t>It is welcomed that </a:t>
            </a:r>
            <a:r>
              <a:rPr lang="en-GB" sz="1600" dirty="0" err="1"/>
              <a:t>microsampling</a:t>
            </a:r>
            <a:r>
              <a:rPr lang="en-GB" sz="1600" dirty="0"/>
              <a:t> is supported to allow consideration of 3Rs and reduce patient burden. </a:t>
            </a:r>
          </a:p>
          <a:p>
            <a:endParaRPr lang="en-GB" sz="1600" dirty="0"/>
          </a:p>
        </p:txBody>
      </p:sp>
      <p:sp>
        <p:nvSpPr>
          <p:cNvPr id="4" name="Slide Number Placeholder 3">
            <a:extLst>
              <a:ext uri="{FF2B5EF4-FFF2-40B4-BE49-F238E27FC236}">
                <a16:creationId xmlns:a16="http://schemas.microsoft.com/office/drawing/2014/main" id="{30D44D3E-7B19-E300-176F-506533859469}"/>
              </a:ext>
            </a:extLst>
          </p:cNvPr>
          <p:cNvSpPr>
            <a:spLocks noGrp="1"/>
          </p:cNvSpPr>
          <p:nvPr>
            <p:ph type="sldNum" sz="quarter" idx="11"/>
          </p:nvPr>
        </p:nvSpPr>
        <p:spPr/>
        <p:txBody>
          <a:bodyPr/>
          <a:lstStyle/>
          <a:p>
            <a:pPr>
              <a:defRPr/>
            </a:pPr>
            <a:fld id="{D5FB563B-88DB-4430-8754-2A432A89D66C}" type="slidenum">
              <a:rPr lang="en-US" smtClean="0"/>
              <a:pPr>
                <a:defRPr/>
              </a:pPr>
              <a:t>41</a:t>
            </a:fld>
            <a:endParaRPr lang="en-US"/>
          </a:p>
        </p:txBody>
      </p:sp>
    </p:spTree>
    <p:extLst>
      <p:ext uri="{BB962C8B-B14F-4D97-AF65-F5344CB8AC3E}">
        <p14:creationId xmlns:p14="http://schemas.microsoft.com/office/powerpoint/2010/main" val="1653505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5354F9-3E1E-5626-BD7F-46B86FBDE52F}"/>
              </a:ext>
            </a:extLst>
          </p:cNvPr>
          <p:cNvSpPr>
            <a:spLocks noGrp="1"/>
          </p:cNvSpPr>
          <p:nvPr>
            <p:ph idx="1"/>
          </p:nvPr>
        </p:nvSpPr>
        <p:spPr>
          <a:xfrm>
            <a:off x="1340705" y="555526"/>
            <a:ext cx="7200800" cy="3486150"/>
          </a:xfrm>
        </p:spPr>
        <p:txBody>
          <a:bodyPr/>
          <a:lstStyle/>
          <a:p>
            <a:pPr marL="0" indent="0">
              <a:buNone/>
            </a:pPr>
            <a:r>
              <a:rPr lang="en-GB" sz="1600" dirty="0"/>
              <a:t>7.5 Commercial and Diagnostic Kits</a:t>
            </a:r>
          </a:p>
          <a:p>
            <a:r>
              <a:rPr lang="en-GB" sz="1600" dirty="0"/>
              <a:t>Where commercial kits are used, validation should fulfil expectations in section 4 and relevant parts of section 7.</a:t>
            </a:r>
          </a:p>
          <a:p>
            <a:pPr marL="0" indent="0">
              <a:buNone/>
            </a:pPr>
            <a:endParaRPr lang="en-GB" sz="1600" dirty="0"/>
          </a:p>
          <a:p>
            <a:pPr marL="0" indent="0">
              <a:buNone/>
            </a:pPr>
            <a:r>
              <a:rPr lang="en-GB" sz="1600" dirty="0"/>
              <a:t>7.6. New or alternative technologies</a:t>
            </a:r>
          </a:p>
          <a:p>
            <a:r>
              <a:rPr lang="en-GB" sz="1600" dirty="0">
                <a:ea typeface="ＭＳ Ｐゴシック"/>
                <a:cs typeface="+mn-lt"/>
              </a:rPr>
              <a:t>When technologies not mentioned in the scope of the guideline are used, validation design and acceptance criteria should be science driven.</a:t>
            </a:r>
          </a:p>
          <a:p>
            <a:pPr marL="0" indent="0">
              <a:buNone/>
            </a:pPr>
            <a:endParaRPr lang="en-GB" sz="1600" dirty="0"/>
          </a:p>
          <a:p>
            <a:endParaRPr lang="en-GB" sz="1600" dirty="0"/>
          </a:p>
          <a:p>
            <a:endParaRPr lang="en-GB" sz="1600" dirty="0"/>
          </a:p>
          <a:p>
            <a:endParaRPr lang="en-GB" sz="1600" dirty="0"/>
          </a:p>
          <a:p>
            <a:pPr marL="0" indent="0">
              <a:buNone/>
            </a:pPr>
            <a:endParaRPr lang="en-GB" b="1" u="sng" dirty="0"/>
          </a:p>
        </p:txBody>
      </p:sp>
      <p:sp>
        <p:nvSpPr>
          <p:cNvPr id="4" name="Slide Number Placeholder 3">
            <a:extLst>
              <a:ext uri="{FF2B5EF4-FFF2-40B4-BE49-F238E27FC236}">
                <a16:creationId xmlns:a16="http://schemas.microsoft.com/office/drawing/2014/main" id="{30D44D3E-7B19-E300-176F-506533859469}"/>
              </a:ext>
            </a:extLst>
          </p:cNvPr>
          <p:cNvSpPr>
            <a:spLocks noGrp="1"/>
          </p:cNvSpPr>
          <p:nvPr>
            <p:ph type="sldNum" sz="quarter" idx="11"/>
          </p:nvPr>
        </p:nvSpPr>
        <p:spPr/>
        <p:txBody>
          <a:bodyPr/>
          <a:lstStyle/>
          <a:p>
            <a:pPr>
              <a:defRPr/>
            </a:pPr>
            <a:fld id="{D5FB563B-88DB-4430-8754-2A432A89D66C}" type="slidenum">
              <a:rPr lang="en-US" smtClean="0"/>
              <a:pPr>
                <a:defRPr/>
              </a:pPr>
              <a:t>42</a:t>
            </a:fld>
            <a:endParaRPr lang="en-US"/>
          </a:p>
        </p:txBody>
      </p:sp>
    </p:spTree>
    <p:extLst>
      <p:ext uri="{BB962C8B-B14F-4D97-AF65-F5344CB8AC3E}">
        <p14:creationId xmlns:p14="http://schemas.microsoft.com/office/powerpoint/2010/main" val="30452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A274-9FD4-270A-5A8B-9022BF6E82EE}"/>
              </a:ext>
            </a:extLst>
          </p:cNvPr>
          <p:cNvSpPr>
            <a:spLocks noGrp="1"/>
          </p:cNvSpPr>
          <p:nvPr>
            <p:ph type="title"/>
          </p:nvPr>
        </p:nvSpPr>
        <p:spPr>
          <a:xfrm>
            <a:off x="908657" y="2000250"/>
            <a:ext cx="7632848" cy="571500"/>
          </a:xfrm>
        </p:spPr>
        <p:txBody>
          <a:bodyPr/>
          <a:lstStyle/>
          <a:p>
            <a:pPr algn="ctr"/>
            <a:r>
              <a:rPr lang="en-GB" dirty="0"/>
              <a:t>Questions – Comments – did we have a blind spot ?</a:t>
            </a:r>
          </a:p>
        </p:txBody>
      </p:sp>
      <p:sp>
        <p:nvSpPr>
          <p:cNvPr id="4" name="Slide Number Placeholder 3">
            <a:extLst>
              <a:ext uri="{FF2B5EF4-FFF2-40B4-BE49-F238E27FC236}">
                <a16:creationId xmlns:a16="http://schemas.microsoft.com/office/drawing/2014/main" id="{0AA8632E-51FF-2367-401C-58CA35E0F8C7}"/>
              </a:ext>
            </a:extLst>
          </p:cNvPr>
          <p:cNvSpPr>
            <a:spLocks noGrp="1"/>
          </p:cNvSpPr>
          <p:nvPr>
            <p:ph type="sldNum" sz="quarter" idx="11"/>
          </p:nvPr>
        </p:nvSpPr>
        <p:spPr/>
        <p:txBody>
          <a:bodyPr/>
          <a:lstStyle/>
          <a:p>
            <a:pPr>
              <a:defRPr/>
            </a:pPr>
            <a:fld id="{D5FB563B-88DB-4430-8754-2A432A89D66C}" type="slidenum">
              <a:rPr lang="en-US" smtClean="0"/>
              <a:pPr>
                <a:defRPr/>
              </a:pPr>
              <a:t>43</a:t>
            </a:fld>
            <a:endParaRPr lang="en-US"/>
          </a:p>
        </p:txBody>
      </p:sp>
    </p:spTree>
    <p:extLst>
      <p:ext uri="{BB962C8B-B14F-4D97-AF65-F5344CB8AC3E}">
        <p14:creationId xmlns:p14="http://schemas.microsoft.com/office/powerpoint/2010/main" val="36502724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DDFCA-E2B8-D523-6472-B7C75A35EB81}"/>
              </a:ext>
            </a:extLst>
          </p:cNvPr>
          <p:cNvSpPr>
            <a:spLocks noGrp="1"/>
          </p:cNvSpPr>
          <p:nvPr>
            <p:ph type="title"/>
          </p:nvPr>
        </p:nvSpPr>
        <p:spPr/>
        <p:txBody>
          <a:bodyPr/>
          <a:lstStyle/>
          <a:p>
            <a:r>
              <a:rPr lang="en-GB" dirty="0"/>
              <a:t>Chapter 8</a:t>
            </a:r>
          </a:p>
        </p:txBody>
      </p:sp>
      <p:sp>
        <p:nvSpPr>
          <p:cNvPr id="4" name="Slide Number Placeholder 3">
            <a:extLst>
              <a:ext uri="{FF2B5EF4-FFF2-40B4-BE49-F238E27FC236}">
                <a16:creationId xmlns:a16="http://schemas.microsoft.com/office/drawing/2014/main" id="{4E724BFD-150A-3EC7-0A1F-EBBDB55078C5}"/>
              </a:ext>
            </a:extLst>
          </p:cNvPr>
          <p:cNvSpPr>
            <a:spLocks noGrp="1"/>
          </p:cNvSpPr>
          <p:nvPr>
            <p:ph type="sldNum" sz="quarter" idx="11"/>
          </p:nvPr>
        </p:nvSpPr>
        <p:spPr/>
        <p:txBody>
          <a:bodyPr/>
          <a:lstStyle/>
          <a:p>
            <a:pPr>
              <a:defRPr/>
            </a:pPr>
            <a:fld id="{D5FB563B-88DB-4430-8754-2A432A89D66C}" type="slidenum">
              <a:rPr lang="en-US" smtClean="0"/>
              <a:pPr>
                <a:defRPr/>
              </a:pPr>
              <a:t>44</a:t>
            </a:fld>
            <a:endParaRPr lang="en-US"/>
          </a:p>
        </p:txBody>
      </p:sp>
    </p:spTree>
    <p:extLst>
      <p:ext uri="{BB962C8B-B14F-4D97-AF65-F5344CB8AC3E}">
        <p14:creationId xmlns:p14="http://schemas.microsoft.com/office/powerpoint/2010/main" val="42827522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D44D3E-7B19-E300-176F-506533859469}"/>
              </a:ext>
            </a:extLst>
          </p:cNvPr>
          <p:cNvSpPr>
            <a:spLocks noGrp="1"/>
          </p:cNvSpPr>
          <p:nvPr>
            <p:ph type="sldNum" sz="quarter" idx="11"/>
          </p:nvPr>
        </p:nvSpPr>
        <p:spPr/>
        <p:txBody>
          <a:bodyPr/>
          <a:lstStyle/>
          <a:p>
            <a:pPr defTabSz="914378">
              <a:defRPr/>
            </a:pPr>
            <a:fld id="{D5FB563B-88DB-4430-8754-2A432A89D66C}" type="slidenum">
              <a:rPr lang="en-US"/>
              <a:pPr defTabSz="914378">
                <a:defRPr/>
              </a:pPr>
              <a:t>45</a:t>
            </a:fld>
            <a:endParaRPr lang="en-US"/>
          </a:p>
        </p:txBody>
      </p:sp>
      <p:sp>
        <p:nvSpPr>
          <p:cNvPr id="6" name="Rectangle 5"/>
          <p:cNvSpPr/>
          <p:nvPr/>
        </p:nvSpPr>
        <p:spPr>
          <a:xfrm>
            <a:off x="1259632" y="855895"/>
            <a:ext cx="7491063" cy="3816429"/>
          </a:xfrm>
          <a:prstGeom prst="rect">
            <a:avLst/>
          </a:prstGeom>
        </p:spPr>
        <p:txBody>
          <a:bodyPr wrap="square">
            <a:spAutoFit/>
          </a:bodyPr>
          <a:lstStyle/>
          <a:p>
            <a:pPr marL="257168" indent="-257168" defTabSz="914378" eaLnBrk="0" hangingPunct="0">
              <a:spcBef>
                <a:spcPts val="600"/>
              </a:spcBef>
              <a:buFont typeface="Wingdings" pitchFamily="2" charset="2"/>
              <a:buChar char="Ø"/>
            </a:pPr>
            <a:r>
              <a:rPr lang="en-US" sz="1700" kern="0" dirty="0">
                <a:solidFill>
                  <a:srgbClr val="2D5AB4"/>
                </a:solidFill>
                <a:latin typeface="+mj-lt"/>
                <a:ea typeface="ＭＳ Ｐゴシック" charset="-128"/>
              </a:rPr>
              <a:t>Not recommended as general practice, but it can be a business decision to include a brief history/evolution of the methods in the validation reports when changes have been made to the assay to facilitate the compilation of the CTD modules.</a:t>
            </a:r>
          </a:p>
          <a:p>
            <a:pPr marL="257168" indent="-257168" defTabSz="914378" eaLnBrk="0" hangingPunct="0">
              <a:spcBef>
                <a:spcPts val="600"/>
              </a:spcBef>
              <a:buFont typeface="Wingdings" pitchFamily="2" charset="2"/>
              <a:buChar char="Ø"/>
            </a:pPr>
            <a:r>
              <a:rPr lang="en-US" sz="1700" kern="0" dirty="0">
                <a:solidFill>
                  <a:srgbClr val="2D5AB4"/>
                </a:solidFill>
                <a:latin typeface="+mj-lt"/>
                <a:ea typeface="ＭＳ Ｐゴシック" charset="-128"/>
              </a:rPr>
              <a:t>For BA/BE studies, include the additional requested information (e.g. 100% </a:t>
            </a:r>
            <a:r>
              <a:rPr lang="en-US" sz="1700" kern="0" dirty="0" err="1">
                <a:solidFill>
                  <a:srgbClr val="2D5AB4"/>
                </a:solidFill>
                <a:latin typeface="+mj-lt"/>
                <a:ea typeface="ＭＳ Ｐゴシック" charset="-128"/>
              </a:rPr>
              <a:t>chroms</a:t>
            </a:r>
            <a:r>
              <a:rPr lang="en-US" sz="1700" kern="0" dirty="0">
                <a:solidFill>
                  <a:srgbClr val="2D5AB4"/>
                </a:solidFill>
                <a:latin typeface="+mj-lt"/>
                <a:ea typeface="ＭＳ Ｐゴシック" charset="-128"/>
              </a:rPr>
              <a:t>, 100% summary tables of all runs) to the validation reports of methods used to support BA/BE. This information can be added retrospectively by amending the reports ahead of the submission.</a:t>
            </a:r>
          </a:p>
          <a:p>
            <a:pPr marL="257168" indent="-257168" defTabSz="914378" eaLnBrk="0" hangingPunct="0">
              <a:spcBef>
                <a:spcPts val="600"/>
              </a:spcBef>
              <a:buFont typeface="Wingdings" pitchFamily="2" charset="2"/>
              <a:buChar char="Ø"/>
            </a:pPr>
            <a:r>
              <a:rPr lang="en-US" sz="1700" kern="0" dirty="0">
                <a:solidFill>
                  <a:srgbClr val="2D5AB4"/>
                </a:solidFill>
                <a:latin typeface="+mj-lt"/>
                <a:ea typeface="ＭＳ Ｐゴシック" charset="-128"/>
              </a:rPr>
              <a:t>Reinjected runs: </a:t>
            </a:r>
          </a:p>
          <a:p>
            <a:pPr marL="714368" lvl="1" indent="-257168" defTabSz="914378" eaLnBrk="0" hangingPunct="0">
              <a:spcBef>
                <a:spcPts val="600"/>
              </a:spcBef>
              <a:buFont typeface="Wingdings" pitchFamily="2" charset="2"/>
              <a:buChar char="Ø"/>
            </a:pPr>
            <a:r>
              <a:rPr lang="en-US" sz="1700" kern="0" dirty="0">
                <a:solidFill>
                  <a:srgbClr val="2D5AB4"/>
                </a:solidFill>
                <a:latin typeface="+mj-lt"/>
                <a:ea typeface="ＭＳ Ｐゴシック" charset="-128"/>
              </a:rPr>
              <a:t>include tables of reinjected runs (including results) to all BA reports.</a:t>
            </a:r>
          </a:p>
          <a:p>
            <a:pPr marL="257168" indent="-257168" defTabSz="914378" eaLnBrk="0" hangingPunct="0">
              <a:spcBef>
                <a:spcPts val="600"/>
              </a:spcBef>
              <a:buFont typeface="Wingdings" pitchFamily="2" charset="2"/>
              <a:buChar char="Ø"/>
            </a:pPr>
            <a:r>
              <a:rPr lang="en-US" sz="1700" kern="0" dirty="0">
                <a:solidFill>
                  <a:srgbClr val="2D5AB4"/>
                </a:solidFill>
                <a:latin typeface="+mj-lt"/>
                <a:ea typeface="ＭＳ Ｐゴシック" charset="-128"/>
              </a:rPr>
              <a:t>Rejected runs: for all BA/BE studies, include the tables containing the results from rejected runs and document the reason. Results could be marked as NR in case no reportable data is available</a:t>
            </a:r>
            <a:r>
              <a:rPr lang="en-US" sz="1800" kern="0" dirty="0">
                <a:solidFill>
                  <a:srgbClr val="2D5AB4"/>
                </a:solidFill>
                <a:latin typeface="+mj-lt"/>
                <a:ea typeface="ＭＳ Ｐゴシック" charset="-128"/>
              </a:rPr>
              <a:t>.</a:t>
            </a:r>
          </a:p>
        </p:txBody>
      </p:sp>
    </p:spTree>
    <p:extLst>
      <p:ext uri="{BB962C8B-B14F-4D97-AF65-F5344CB8AC3E}">
        <p14:creationId xmlns:p14="http://schemas.microsoft.com/office/powerpoint/2010/main" val="206646129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0D44D3E-7B19-E300-176F-506533859469}"/>
              </a:ext>
            </a:extLst>
          </p:cNvPr>
          <p:cNvSpPr>
            <a:spLocks noGrp="1"/>
          </p:cNvSpPr>
          <p:nvPr>
            <p:ph type="sldNum" sz="quarter" idx="11"/>
          </p:nvPr>
        </p:nvSpPr>
        <p:spPr/>
        <p:txBody>
          <a:bodyPr/>
          <a:lstStyle/>
          <a:p>
            <a:pPr defTabSz="914378">
              <a:defRPr/>
            </a:pPr>
            <a:fld id="{D5FB563B-88DB-4430-8754-2A432A89D66C}" type="slidenum">
              <a:rPr lang="en-US"/>
              <a:pPr defTabSz="914378">
                <a:defRPr/>
              </a:pPr>
              <a:t>46</a:t>
            </a:fld>
            <a:endParaRPr lang="en-US"/>
          </a:p>
        </p:txBody>
      </p:sp>
      <p:sp>
        <p:nvSpPr>
          <p:cNvPr id="6" name="Rectangle 5"/>
          <p:cNvSpPr/>
          <p:nvPr/>
        </p:nvSpPr>
        <p:spPr>
          <a:xfrm>
            <a:off x="1187624" y="555526"/>
            <a:ext cx="7491063" cy="3511731"/>
          </a:xfrm>
          <a:prstGeom prst="rect">
            <a:avLst/>
          </a:prstGeom>
        </p:spPr>
        <p:txBody>
          <a:bodyPr wrap="square">
            <a:spAutoFit/>
          </a:bodyPr>
          <a:lstStyle/>
          <a:p>
            <a:pPr marL="257168" indent="-257168" defTabSz="914378" eaLnBrk="0" hangingPunct="0">
              <a:spcBef>
                <a:spcPct val="20000"/>
              </a:spcBef>
              <a:buFont typeface="Wingdings" pitchFamily="2" charset="2"/>
              <a:buChar char="Ø"/>
            </a:pPr>
            <a:r>
              <a:rPr lang="en-US" sz="1700" kern="0" dirty="0">
                <a:solidFill>
                  <a:srgbClr val="2D5AB4"/>
                </a:solidFill>
                <a:latin typeface="+mj-lt"/>
                <a:ea typeface="ＭＳ Ｐゴシック" charset="-128"/>
              </a:rPr>
              <a:t>SOPs: it was proposed to include the procedures used for the method in the form of a bioanalytical method description (and not to include a list of all SOPs followed to conduct the analysis, as this is information that should be kept at the site).</a:t>
            </a:r>
          </a:p>
          <a:p>
            <a:pPr marL="257168" indent="-257168" defTabSz="914378" eaLnBrk="0" hangingPunct="0">
              <a:spcBef>
                <a:spcPct val="20000"/>
              </a:spcBef>
              <a:buFont typeface="Wingdings" pitchFamily="2" charset="2"/>
              <a:buChar char="Ø"/>
            </a:pPr>
            <a:r>
              <a:rPr lang="en-US" sz="1700" kern="0" dirty="0">
                <a:solidFill>
                  <a:srgbClr val="2D5AB4"/>
                </a:solidFill>
                <a:latin typeface="+mj-lt"/>
                <a:ea typeface="ＭＳ Ｐゴシック" charset="-128"/>
              </a:rPr>
              <a:t>Instrument I.D.’s: it was recommended to include only the equipment used for data acquisition (i.e. no ancillary equipment).</a:t>
            </a:r>
          </a:p>
          <a:p>
            <a:pPr marL="257168" indent="-257168" defTabSz="914378" eaLnBrk="0" hangingPunct="0">
              <a:spcBef>
                <a:spcPct val="20000"/>
              </a:spcBef>
              <a:buFont typeface="Wingdings" pitchFamily="2" charset="2"/>
              <a:buChar char="Ø"/>
            </a:pPr>
            <a:r>
              <a:rPr lang="en-US" sz="1700" kern="0" dirty="0">
                <a:solidFill>
                  <a:srgbClr val="2D5AB4"/>
                </a:solidFill>
                <a:latin typeface="+mj-lt"/>
                <a:ea typeface="ＭＳ Ｐゴシック" charset="-128"/>
              </a:rPr>
              <a:t>Sample tracking: it was proposed to indicate only the storage temperature of samples (i.e. no freezer </a:t>
            </a:r>
            <a:r>
              <a:rPr lang="en-US" sz="1700" kern="0" dirty="0" err="1">
                <a:solidFill>
                  <a:srgbClr val="2D5AB4"/>
                </a:solidFill>
                <a:latin typeface="+mj-lt"/>
                <a:ea typeface="ＭＳ Ｐゴシック" charset="-128"/>
              </a:rPr>
              <a:t>i.d.</a:t>
            </a:r>
            <a:r>
              <a:rPr lang="en-US" sz="1700" kern="0" dirty="0">
                <a:solidFill>
                  <a:srgbClr val="2D5AB4"/>
                </a:solidFill>
                <a:latin typeface="+mj-lt"/>
                <a:ea typeface="ＭＳ Ｐゴシック" charset="-128"/>
              </a:rPr>
              <a:t> or location).</a:t>
            </a:r>
          </a:p>
          <a:p>
            <a:pPr marL="257168" indent="-257168" defTabSz="914378" eaLnBrk="0" hangingPunct="0">
              <a:spcBef>
                <a:spcPct val="20000"/>
              </a:spcBef>
              <a:buFont typeface="Wingdings" pitchFamily="2" charset="2"/>
              <a:buChar char="Ø"/>
            </a:pPr>
            <a:endParaRPr lang="en-US" sz="1700" kern="0" dirty="0">
              <a:solidFill>
                <a:srgbClr val="2D5AB4"/>
              </a:solidFill>
              <a:latin typeface="+mj-lt"/>
              <a:ea typeface="ＭＳ Ｐゴシック" charset="-128"/>
            </a:endParaRPr>
          </a:p>
          <a:p>
            <a:pPr marL="257168" indent="-257168" defTabSz="914378" eaLnBrk="0" hangingPunct="0">
              <a:spcBef>
                <a:spcPct val="20000"/>
              </a:spcBef>
              <a:buFont typeface="Wingdings" pitchFamily="2" charset="2"/>
              <a:buChar char="Ø"/>
            </a:pPr>
            <a:r>
              <a:rPr lang="en-US" sz="1700" kern="0" dirty="0">
                <a:solidFill>
                  <a:srgbClr val="2D5AB4"/>
                </a:solidFill>
                <a:latin typeface="+mj-lt"/>
                <a:ea typeface="ＭＳ Ｐゴシック" charset="-128"/>
              </a:rPr>
              <a:t>Templates (e.g. Summary Tables) would be greatly appreciated (EBF can help)</a:t>
            </a:r>
          </a:p>
          <a:p>
            <a:pPr marL="257168" indent="-257168" defTabSz="914378" eaLnBrk="0" hangingPunct="0">
              <a:spcBef>
                <a:spcPct val="20000"/>
              </a:spcBef>
              <a:buFont typeface="Wingdings" pitchFamily="2" charset="2"/>
              <a:buChar char="Ø"/>
            </a:pPr>
            <a:endParaRPr lang="en-GB" sz="1800" kern="0" dirty="0">
              <a:solidFill>
                <a:srgbClr val="2D5AB4"/>
              </a:solidFill>
              <a:latin typeface="Arial"/>
              <a:ea typeface="ＭＳ Ｐゴシック" charset="-128"/>
            </a:endParaRPr>
          </a:p>
        </p:txBody>
      </p:sp>
    </p:spTree>
    <p:extLst>
      <p:ext uri="{BB962C8B-B14F-4D97-AF65-F5344CB8AC3E}">
        <p14:creationId xmlns:p14="http://schemas.microsoft.com/office/powerpoint/2010/main" val="8526930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A274-9FD4-270A-5A8B-9022BF6E82EE}"/>
              </a:ext>
            </a:extLst>
          </p:cNvPr>
          <p:cNvSpPr>
            <a:spLocks noGrp="1"/>
          </p:cNvSpPr>
          <p:nvPr>
            <p:ph type="title"/>
          </p:nvPr>
        </p:nvSpPr>
        <p:spPr>
          <a:xfrm>
            <a:off x="908657" y="2000250"/>
            <a:ext cx="7632848" cy="571500"/>
          </a:xfrm>
        </p:spPr>
        <p:txBody>
          <a:bodyPr/>
          <a:lstStyle/>
          <a:p>
            <a:pPr algn="ctr"/>
            <a:r>
              <a:rPr lang="en-GB" dirty="0"/>
              <a:t>Questions – Comments – did we have a blind spot ?</a:t>
            </a:r>
          </a:p>
        </p:txBody>
      </p:sp>
      <p:sp>
        <p:nvSpPr>
          <p:cNvPr id="4" name="Slide Number Placeholder 3">
            <a:extLst>
              <a:ext uri="{FF2B5EF4-FFF2-40B4-BE49-F238E27FC236}">
                <a16:creationId xmlns:a16="http://schemas.microsoft.com/office/drawing/2014/main" id="{0AA8632E-51FF-2367-401C-58CA35E0F8C7}"/>
              </a:ext>
            </a:extLst>
          </p:cNvPr>
          <p:cNvSpPr>
            <a:spLocks noGrp="1"/>
          </p:cNvSpPr>
          <p:nvPr>
            <p:ph type="sldNum" sz="quarter" idx="11"/>
          </p:nvPr>
        </p:nvSpPr>
        <p:spPr/>
        <p:txBody>
          <a:bodyPr/>
          <a:lstStyle/>
          <a:p>
            <a:pPr>
              <a:defRPr/>
            </a:pPr>
            <a:fld id="{D5FB563B-88DB-4430-8754-2A432A89D66C}" type="slidenum">
              <a:rPr lang="en-US" smtClean="0"/>
              <a:pPr>
                <a:defRPr/>
              </a:pPr>
              <a:t>47</a:t>
            </a:fld>
            <a:endParaRPr lang="en-US"/>
          </a:p>
        </p:txBody>
      </p:sp>
    </p:spTree>
    <p:extLst>
      <p:ext uri="{BB962C8B-B14F-4D97-AF65-F5344CB8AC3E}">
        <p14:creationId xmlns:p14="http://schemas.microsoft.com/office/powerpoint/2010/main" val="12934887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F9C62-D224-CC1D-C94B-4E23F69C00C5}"/>
              </a:ext>
            </a:extLst>
          </p:cNvPr>
          <p:cNvSpPr>
            <a:spLocks noGrp="1"/>
          </p:cNvSpPr>
          <p:nvPr>
            <p:ph type="title"/>
          </p:nvPr>
        </p:nvSpPr>
        <p:spPr/>
        <p:txBody>
          <a:bodyPr/>
          <a:lstStyle/>
          <a:p>
            <a:r>
              <a:rPr lang="en-GB" b="1" dirty="0"/>
              <a:t>From here….</a:t>
            </a:r>
          </a:p>
        </p:txBody>
      </p:sp>
      <p:sp>
        <p:nvSpPr>
          <p:cNvPr id="3" name="Content Placeholder 2">
            <a:extLst>
              <a:ext uri="{FF2B5EF4-FFF2-40B4-BE49-F238E27FC236}">
                <a16:creationId xmlns:a16="http://schemas.microsoft.com/office/drawing/2014/main" id="{35F42E39-F25E-DBB0-6839-269B4BC3BFC4}"/>
              </a:ext>
            </a:extLst>
          </p:cNvPr>
          <p:cNvSpPr>
            <a:spLocks noGrp="1"/>
          </p:cNvSpPr>
          <p:nvPr>
            <p:ph idx="1"/>
          </p:nvPr>
        </p:nvSpPr>
        <p:spPr>
          <a:xfrm>
            <a:off x="1259632" y="1028700"/>
            <a:ext cx="7632848" cy="3486150"/>
          </a:xfrm>
        </p:spPr>
        <p:txBody>
          <a:bodyPr/>
          <a:lstStyle/>
          <a:p>
            <a:pPr>
              <a:lnSpc>
                <a:spcPct val="100000"/>
              </a:lnSpc>
            </a:pPr>
            <a:r>
              <a:rPr lang="en-GB" dirty="0"/>
              <a:t>Provide FB to global BA community </a:t>
            </a:r>
          </a:p>
          <a:p>
            <a:pPr lvl="1">
              <a:lnSpc>
                <a:spcPct val="100000"/>
              </a:lnSpc>
            </a:pPr>
            <a:r>
              <a:rPr lang="en-GB" dirty="0"/>
              <a:t>meeting report</a:t>
            </a:r>
          </a:p>
          <a:p>
            <a:pPr lvl="1">
              <a:lnSpc>
                <a:spcPct val="100000"/>
              </a:lnSpc>
            </a:pPr>
            <a:r>
              <a:rPr lang="en-GB" dirty="0"/>
              <a:t>Via EBF website </a:t>
            </a:r>
            <a:r>
              <a:rPr lang="en-GB" dirty="0">
                <a:sym typeface="Wingdings" pitchFamily="2" charset="2"/>
              </a:rPr>
              <a:t>these slides</a:t>
            </a:r>
            <a:endParaRPr lang="en-GB" dirty="0"/>
          </a:p>
          <a:p>
            <a:pPr>
              <a:lnSpc>
                <a:spcPct val="100000"/>
              </a:lnSpc>
            </a:pPr>
            <a:r>
              <a:rPr lang="en-GB" dirty="0"/>
              <a:t>Follow up on actions</a:t>
            </a:r>
          </a:p>
          <a:p>
            <a:pPr lvl="1">
              <a:lnSpc>
                <a:spcPct val="100000"/>
              </a:lnSpc>
            </a:pPr>
            <a:r>
              <a:rPr lang="en-GB" dirty="0"/>
              <a:t>Allow workshop discussion dust to settle and from there, take it further</a:t>
            </a:r>
          </a:p>
          <a:p>
            <a:pPr lvl="1">
              <a:lnSpc>
                <a:spcPct val="100000"/>
              </a:lnSpc>
            </a:pPr>
            <a:r>
              <a:rPr lang="en-GB" dirty="0"/>
              <a:t>Continue to share and evaluate across regions and companies</a:t>
            </a:r>
          </a:p>
          <a:p>
            <a:pPr lvl="1">
              <a:lnSpc>
                <a:spcPct val="100000"/>
              </a:lnSpc>
            </a:pPr>
            <a:r>
              <a:rPr lang="en-GB" dirty="0"/>
              <a:t>EBF commits to include ICH M10 experience discussions in 2023 activities.</a:t>
            </a:r>
          </a:p>
          <a:p>
            <a:pPr lvl="1">
              <a:lnSpc>
                <a:spcPct val="100000"/>
              </a:lnSpc>
            </a:pPr>
            <a:endParaRPr lang="en-GB" dirty="0"/>
          </a:p>
          <a:p>
            <a:pPr lvl="1">
              <a:lnSpc>
                <a:spcPct val="100000"/>
              </a:lnSpc>
            </a:pPr>
            <a:endParaRPr lang="en-GB" dirty="0"/>
          </a:p>
        </p:txBody>
      </p:sp>
      <p:sp>
        <p:nvSpPr>
          <p:cNvPr id="4" name="Slide Number Placeholder 3">
            <a:extLst>
              <a:ext uri="{FF2B5EF4-FFF2-40B4-BE49-F238E27FC236}">
                <a16:creationId xmlns:a16="http://schemas.microsoft.com/office/drawing/2014/main" id="{93ADCB2E-30CC-797F-2FEB-F762C9EAA5C7}"/>
              </a:ext>
            </a:extLst>
          </p:cNvPr>
          <p:cNvSpPr>
            <a:spLocks noGrp="1"/>
          </p:cNvSpPr>
          <p:nvPr>
            <p:ph type="sldNum" sz="quarter" idx="11"/>
          </p:nvPr>
        </p:nvSpPr>
        <p:spPr/>
        <p:txBody>
          <a:bodyPr/>
          <a:lstStyle/>
          <a:p>
            <a:pPr>
              <a:defRPr/>
            </a:pPr>
            <a:fld id="{D5FB563B-88DB-4430-8754-2A432A89D66C}" type="slidenum">
              <a:rPr lang="en-US" smtClean="0"/>
              <a:pPr>
                <a:defRPr/>
              </a:pPr>
              <a:t>48</a:t>
            </a:fld>
            <a:endParaRPr lang="en-US"/>
          </a:p>
        </p:txBody>
      </p:sp>
    </p:spTree>
    <p:extLst>
      <p:ext uri="{BB962C8B-B14F-4D97-AF65-F5344CB8AC3E}">
        <p14:creationId xmlns:p14="http://schemas.microsoft.com/office/powerpoint/2010/main" val="11039182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txBox="1">
            <a:spLocks/>
          </p:cNvSpPr>
          <p:nvPr/>
        </p:nvSpPr>
        <p:spPr>
          <a:xfrm>
            <a:off x="1084621" y="103950"/>
            <a:ext cx="7456884" cy="599598"/>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800" b="1" dirty="0">
                <a:solidFill>
                  <a:srgbClr val="2D5AB4"/>
                </a:solidFill>
                <a:latin typeface="Arial"/>
                <a:cs typeface="Arial"/>
              </a:rPr>
              <a:t>Acknowledgements</a:t>
            </a:r>
          </a:p>
          <a:p>
            <a:pPr marL="0" indent="0" algn="ctr">
              <a:buNone/>
            </a:pPr>
            <a:endParaRPr lang="en-US" sz="1600" b="1" dirty="0">
              <a:solidFill>
                <a:srgbClr val="2D5AB4"/>
              </a:solidFill>
              <a:latin typeface="Arial"/>
              <a:cs typeface="Arial"/>
            </a:endParaRPr>
          </a:p>
        </p:txBody>
      </p:sp>
      <p:sp>
        <p:nvSpPr>
          <p:cNvPr id="5" name="Tijdelijke aanduiding voor dianummer 3">
            <a:extLst>
              <a:ext uri="{FF2B5EF4-FFF2-40B4-BE49-F238E27FC236}">
                <a16:creationId xmlns:a16="http://schemas.microsoft.com/office/drawing/2014/main" id="{E66F9D78-B78D-194E-8A4B-D92EA53608D1}"/>
              </a:ext>
            </a:extLst>
          </p:cNvPr>
          <p:cNvSpPr txBox="1">
            <a:spLocks/>
          </p:cNvSpPr>
          <p:nvPr/>
        </p:nvSpPr>
        <p:spPr>
          <a:xfrm>
            <a:off x="8541505" y="4686300"/>
            <a:ext cx="576263" cy="171450"/>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fld id="{D5FB563B-88DB-4430-8754-2A432A89D66C}" type="slidenum">
              <a:rPr lang="en-US" sz="900" smtClean="0"/>
              <a:pPr algn="ctr">
                <a:defRPr/>
              </a:pPr>
              <a:t>49</a:t>
            </a:fld>
            <a:endParaRPr lang="en-US" sz="900" dirty="0"/>
          </a:p>
        </p:txBody>
      </p:sp>
      <p:pic>
        <p:nvPicPr>
          <p:cNvPr id="8" name="Picture 7" descr="A picture containing text, indoor, building&#10;&#10;Description automatically generated">
            <a:extLst>
              <a:ext uri="{FF2B5EF4-FFF2-40B4-BE49-F238E27FC236}">
                <a16:creationId xmlns:a16="http://schemas.microsoft.com/office/drawing/2014/main" id="{5AB7390C-E898-D58C-ECC2-F56847D2D14B}"/>
              </a:ext>
            </a:extLst>
          </p:cNvPr>
          <p:cNvPicPr>
            <a:picLocks noChangeAspect="1"/>
          </p:cNvPicPr>
          <p:nvPr/>
        </p:nvPicPr>
        <p:blipFill rotWithShape="1">
          <a:blip r:embed="rId3">
            <a:extLst>
              <a:ext uri="{28A0092B-C50C-407E-A947-70E740481C1C}">
                <a14:useLocalDpi xmlns:a14="http://schemas.microsoft.com/office/drawing/2010/main" val="0"/>
              </a:ext>
            </a:extLst>
          </a:blip>
          <a:srcRect l="26695" t="44361" r="21712" b="19271"/>
          <a:stretch/>
        </p:blipFill>
        <p:spPr>
          <a:xfrm>
            <a:off x="1048310" y="676715"/>
            <a:ext cx="7746338" cy="4095310"/>
          </a:xfrm>
          <a:prstGeom prst="rect">
            <a:avLst/>
          </a:prstGeom>
        </p:spPr>
      </p:pic>
    </p:spTree>
    <p:extLst>
      <p:ext uri="{BB962C8B-B14F-4D97-AF65-F5344CB8AC3E}">
        <p14:creationId xmlns:p14="http://schemas.microsoft.com/office/powerpoint/2010/main" val="305107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EA274-9FD4-270A-5A8B-9022BF6E82EE}"/>
              </a:ext>
            </a:extLst>
          </p:cNvPr>
          <p:cNvSpPr>
            <a:spLocks noGrp="1"/>
          </p:cNvSpPr>
          <p:nvPr>
            <p:ph type="title"/>
          </p:nvPr>
        </p:nvSpPr>
        <p:spPr>
          <a:xfrm>
            <a:off x="908657" y="2000250"/>
            <a:ext cx="7632848" cy="571500"/>
          </a:xfrm>
        </p:spPr>
        <p:txBody>
          <a:bodyPr/>
          <a:lstStyle/>
          <a:p>
            <a:pPr algn="ctr"/>
            <a:r>
              <a:rPr lang="en-GB" dirty="0"/>
              <a:t>Questions – Comments – did we have a blind spot ?</a:t>
            </a:r>
          </a:p>
        </p:txBody>
      </p:sp>
      <p:sp>
        <p:nvSpPr>
          <p:cNvPr id="4" name="Slide Number Placeholder 3">
            <a:extLst>
              <a:ext uri="{FF2B5EF4-FFF2-40B4-BE49-F238E27FC236}">
                <a16:creationId xmlns:a16="http://schemas.microsoft.com/office/drawing/2014/main" id="{0AA8632E-51FF-2367-401C-58CA35E0F8C7}"/>
              </a:ext>
            </a:extLst>
          </p:cNvPr>
          <p:cNvSpPr>
            <a:spLocks noGrp="1"/>
          </p:cNvSpPr>
          <p:nvPr>
            <p:ph type="sldNum" sz="quarter" idx="11"/>
          </p:nvPr>
        </p:nvSpPr>
        <p:spPr/>
        <p:txBody>
          <a:bodyPr/>
          <a:lstStyle/>
          <a:p>
            <a:pPr>
              <a:defRPr/>
            </a:pPr>
            <a:fld id="{D5FB563B-88DB-4430-8754-2A432A89D66C}" type="slidenum">
              <a:rPr lang="en-US" smtClean="0"/>
              <a:pPr>
                <a:defRPr/>
              </a:pPr>
              <a:t>5</a:t>
            </a:fld>
            <a:endParaRPr lang="en-US"/>
          </a:p>
        </p:txBody>
      </p:sp>
    </p:spTree>
    <p:extLst>
      <p:ext uri="{BB962C8B-B14F-4D97-AF65-F5344CB8AC3E}">
        <p14:creationId xmlns:p14="http://schemas.microsoft.com/office/powerpoint/2010/main" val="1312489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1"/>
          <p:cNvSpPr txBox="1">
            <a:spLocks/>
          </p:cNvSpPr>
          <p:nvPr/>
        </p:nvSpPr>
        <p:spPr>
          <a:xfrm>
            <a:off x="1084621" y="340795"/>
            <a:ext cx="7456884" cy="379518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800" b="1" dirty="0">
                <a:solidFill>
                  <a:srgbClr val="2D5AB4"/>
                </a:solidFill>
                <a:latin typeface="Arial"/>
                <a:cs typeface="Arial"/>
              </a:rPr>
              <a:t>Contact Information</a:t>
            </a:r>
          </a:p>
          <a:p>
            <a:pPr marL="0" indent="0" algn="ctr">
              <a:buNone/>
            </a:pPr>
            <a:endParaRPr lang="en-US" sz="2800" b="1" dirty="0">
              <a:solidFill>
                <a:srgbClr val="2D5AB4"/>
              </a:solidFill>
              <a:latin typeface="Arial"/>
              <a:cs typeface="Arial"/>
            </a:endParaRPr>
          </a:p>
          <a:p>
            <a:pPr marL="0" indent="0" algn="ctr">
              <a:buNone/>
            </a:pPr>
            <a:r>
              <a:rPr lang="en-US" altLang="en-US" sz="2000" b="1" dirty="0">
                <a:solidFill>
                  <a:srgbClr val="2D5AB4"/>
                </a:solidFill>
                <a:latin typeface="Arial"/>
                <a:cs typeface="Arial"/>
              </a:rPr>
              <a:t>Questions: </a:t>
            </a:r>
            <a:r>
              <a:rPr lang="en-US" altLang="en-US" sz="2000" b="1" u="sng" dirty="0" err="1">
                <a:solidFill>
                  <a:srgbClr val="2D5AB4"/>
                </a:solidFill>
                <a:latin typeface="Arial"/>
                <a:cs typeface="Arial"/>
              </a:rPr>
              <a:t>info@e-b-f.eu</a:t>
            </a:r>
            <a:r>
              <a:rPr lang="en-US" altLang="en-US" sz="2000" b="1" u="sng" dirty="0">
                <a:solidFill>
                  <a:srgbClr val="2D5AB4"/>
                </a:solidFill>
                <a:latin typeface="Arial"/>
                <a:cs typeface="Arial"/>
              </a:rPr>
              <a:t> </a:t>
            </a:r>
          </a:p>
        </p:txBody>
      </p:sp>
      <p:pic>
        <p:nvPicPr>
          <p:cNvPr id="5" name="Picture 1">
            <a:extLst>
              <a:ext uri="{FF2B5EF4-FFF2-40B4-BE49-F238E27FC236}">
                <a16:creationId xmlns:a16="http://schemas.microsoft.com/office/drawing/2014/main" id="{0DE429E2-DA6A-2245-AC67-C32A639A9B92}"/>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bwMode="auto">
          <a:xfrm>
            <a:off x="2175308" y="3558352"/>
            <a:ext cx="1239327" cy="864151"/>
          </a:xfrm>
          <a:prstGeom prst="rect">
            <a:avLst/>
          </a:prstGeom>
          <a:noFill/>
          <a:ln w="9525">
            <a:noFill/>
            <a:miter lim="800000"/>
            <a:headEnd/>
            <a:tailEnd/>
          </a:ln>
        </p:spPr>
      </p:pic>
      <p:sp>
        <p:nvSpPr>
          <p:cNvPr id="6" name="TextBox 6">
            <a:extLst>
              <a:ext uri="{FF2B5EF4-FFF2-40B4-BE49-F238E27FC236}">
                <a16:creationId xmlns:a16="http://schemas.microsoft.com/office/drawing/2014/main" id="{40094559-2658-9647-889B-EAD528082903}"/>
              </a:ext>
            </a:extLst>
          </p:cNvPr>
          <p:cNvSpPr txBox="1"/>
          <p:nvPr/>
        </p:nvSpPr>
        <p:spPr>
          <a:xfrm>
            <a:off x="2852723" y="3581981"/>
            <a:ext cx="4604787" cy="553998"/>
          </a:xfrm>
          <a:prstGeom prst="rect">
            <a:avLst/>
          </a:prstGeom>
          <a:noFill/>
        </p:spPr>
        <p:txBody>
          <a:bodyPr wrap="square" rtlCol="0" anchor="ctr">
            <a:spAutoFit/>
          </a:bodyPr>
          <a:lstStyle/>
          <a:p>
            <a:pPr algn="ctr"/>
            <a:r>
              <a:rPr lang="en-US" sz="1800" b="1" dirty="0">
                <a:solidFill>
                  <a:srgbClr val="3760A7"/>
                </a:solidFill>
                <a:latin typeface="Arial"/>
                <a:cs typeface="Arial"/>
              </a:rPr>
              <a:t>European</a:t>
            </a:r>
            <a:r>
              <a:rPr lang="en-US" sz="1800" b="1" dirty="0">
                <a:solidFill>
                  <a:srgbClr val="2D5AB4"/>
                </a:solidFill>
                <a:latin typeface="Arial"/>
                <a:cs typeface="Arial"/>
              </a:rPr>
              <a:t> </a:t>
            </a:r>
            <a:r>
              <a:rPr lang="en-US" sz="1800" b="1" dirty="0">
                <a:solidFill>
                  <a:srgbClr val="3760A7"/>
                </a:solidFill>
                <a:latin typeface="Arial"/>
                <a:cs typeface="Arial"/>
              </a:rPr>
              <a:t>Bioanalysis Forum </a:t>
            </a:r>
            <a:r>
              <a:rPr lang="en-US" sz="1600" b="1" dirty="0">
                <a:solidFill>
                  <a:srgbClr val="3760A7"/>
                </a:solidFill>
                <a:latin typeface="Arial"/>
                <a:cs typeface="Arial"/>
              </a:rPr>
              <a:t>vzw </a:t>
            </a:r>
          </a:p>
          <a:p>
            <a:pPr algn="ctr"/>
            <a:r>
              <a:rPr lang="en-US" sz="1200" dirty="0">
                <a:solidFill>
                  <a:srgbClr val="3760A7"/>
                </a:solidFill>
                <a:latin typeface="Arial"/>
                <a:cs typeface="Arial"/>
                <a:hlinkClick r:id="rId4">
                  <a:extLst>
                    <a:ext uri="{A12FA001-AC4F-418D-AE19-62706E023703}">
                      <ahyp:hlinkClr xmlns:ahyp="http://schemas.microsoft.com/office/drawing/2018/hyperlinkcolor" val="tx"/>
                    </a:ext>
                  </a:extLst>
                </a:hlinkClick>
              </a:rPr>
              <a:t>www.e-b-f.eu</a:t>
            </a:r>
            <a:r>
              <a:rPr lang="en-US" sz="1200" dirty="0">
                <a:solidFill>
                  <a:srgbClr val="3760A7"/>
                </a:solidFill>
                <a:latin typeface="Arial"/>
                <a:cs typeface="Arial"/>
              </a:rPr>
              <a:t> </a:t>
            </a:r>
          </a:p>
        </p:txBody>
      </p:sp>
      <p:sp>
        <p:nvSpPr>
          <p:cNvPr id="8" name="Tijdelijke aanduiding voor dianummer 3">
            <a:extLst>
              <a:ext uri="{FF2B5EF4-FFF2-40B4-BE49-F238E27FC236}">
                <a16:creationId xmlns:a16="http://schemas.microsoft.com/office/drawing/2014/main" id="{D45DEA87-AF67-9947-B1AF-C43DF6A65706}"/>
              </a:ext>
            </a:extLst>
          </p:cNvPr>
          <p:cNvSpPr txBox="1">
            <a:spLocks/>
          </p:cNvSpPr>
          <p:nvPr/>
        </p:nvSpPr>
        <p:spPr>
          <a:xfrm>
            <a:off x="8541505" y="4686300"/>
            <a:ext cx="576263" cy="171450"/>
          </a:xfrm>
          <a:prstGeom prst="rect">
            <a:avLst/>
          </a:prstGeom>
        </p:spPr>
        <p:txBody>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a:defRPr/>
            </a:pPr>
            <a:fld id="{D5FB563B-88DB-4430-8754-2A432A89D66C}" type="slidenum">
              <a:rPr lang="en-US" sz="900" smtClean="0"/>
              <a:pPr algn="ctr">
                <a:defRPr/>
              </a:pPr>
              <a:t>50</a:t>
            </a:fld>
            <a:endParaRPr lang="en-US" sz="900" dirty="0"/>
          </a:p>
        </p:txBody>
      </p:sp>
    </p:spTree>
    <p:extLst>
      <p:ext uri="{BB962C8B-B14F-4D97-AF65-F5344CB8AC3E}">
        <p14:creationId xmlns:p14="http://schemas.microsoft.com/office/powerpoint/2010/main" val="828154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73FAC-1207-8C88-D783-FF3D58944E89}"/>
              </a:ext>
            </a:extLst>
          </p:cNvPr>
          <p:cNvSpPr>
            <a:spLocks noGrp="1"/>
          </p:cNvSpPr>
          <p:nvPr>
            <p:ph type="title"/>
          </p:nvPr>
        </p:nvSpPr>
        <p:spPr/>
        <p:txBody>
          <a:bodyPr/>
          <a:lstStyle/>
          <a:p>
            <a:r>
              <a:rPr lang="en-GB" b="1" dirty="0"/>
              <a:t>Chapter 3</a:t>
            </a:r>
          </a:p>
        </p:txBody>
      </p:sp>
      <p:sp>
        <p:nvSpPr>
          <p:cNvPr id="3" name="Content Placeholder 2">
            <a:extLst>
              <a:ext uri="{FF2B5EF4-FFF2-40B4-BE49-F238E27FC236}">
                <a16:creationId xmlns:a16="http://schemas.microsoft.com/office/drawing/2014/main" id="{6E086F3D-AE1E-59AE-51F3-B0F40C2045A0}"/>
              </a:ext>
            </a:extLst>
          </p:cNvPr>
          <p:cNvSpPr>
            <a:spLocks noGrp="1"/>
          </p:cNvSpPr>
          <p:nvPr>
            <p:ph idx="1"/>
          </p:nvPr>
        </p:nvSpPr>
        <p:spPr/>
        <p:txBody>
          <a:bodyPr/>
          <a:lstStyle/>
          <a:p>
            <a:endParaRPr lang="en-GB"/>
          </a:p>
        </p:txBody>
      </p:sp>
      <p:sp>
        <p:nvSpPr>
          <p:cNvPr id="4" name="Slide Number Placeholder 3">
            <a:extLst>
              <a:ext uri="{FF2B5EF4-FFF2-40B4-BE49-F238E27FC236}">
                <a16:creationId xmlns:a16="http://schemas.microsoft.com/office/drawing/2014/main" id="{27ECDE01-2982-91B5-841D-9AA9419FE91B}"/>
              </a:ext>
            </a:extLst>
          </p:cNvPr>
          <p:cNvSpPr>
            <a:spLocks noGrp="1"/>
          </p:cNvSpPr>
          <p:nvPr>
            <p:ph type="sldNum" sz="quarter" idx="11"/>
          </p:nvPr>
        </p:nvSpPr>
        <p:spPr/>
        <p:txBody>
          <a:bodyPr/>
          <a:lstStyle/>
          <a:p>
            <a:pPr>
              <a:defRPr/>
            </a:pPr>
            <a:fld id="{D5FB563B-88DB-4430-8754-2A432A89D66C}" type="slidenum">
              <a:rPr lang="en-US" smtClean="0"/>
              <a:pPr>
                <a:defRPr/>
              </a:pPr>
              <a:t>6</a:t>
            </a:fld>
            <a:endParaRPr lang="en-US"/>
          </a:p>
        </p:txBody>
      </p:sp>
    </p:spTree>
    <p:extLst>
      <p:ext uri="{BB962C8B-B14F-4D97-AF65-F5344CB8AC3E}">
        <p14:creationId xmlns:p14="http://schemas.microsoft.com/office/powerpoint/2010/main" val="849409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a:extLst>
              <a:ext uri="{FF2B5EF4-FFF2-40B4-BE49-F238E27FC236}">
                <a16:creationId xmlns:a16="http://schemas.microsoft.com/office/drawing/2014/main" id="{FADE1131-80D3-8CA1-9D6E-C68385B11804}"/>
              </a:ext>
            </a:extLst>
          </p:cNvPr>
          <p:cNvPicPr>
            <a:picLocks noChangeAspect="1"/>
          </p:cNvPicPr>
          <p:nvPr/>
        </p:nvPicPr>
        <p:blipFill>
          <a:blip r:embed="rId2">
            <a:clrChange>
              <a:clrFrom>
                <a:srgbClr val="000000">
                  <a:alpha val="0"/>
                </a:srgbClr>
              </a:clrFrom>
              <a:clrTo>
                <a:srgbClr val="000000">
                  <a:alpha val="0"/>
                </a:srgbClr>
              </a:clrTo>
            </a:clrChange>
          </a:blip>
          <a:stretch>
            <a:fillRect/>
          </a:stretch>
        </p:blipFill>
        <p:spPr>
          <a:xfrm>
            <a:off x="1094701" y="709935"/>
            <a:ext cx="7869787" cy="4176464"/>
          </a:xfrm>
          <a:prstGeom prst="rect">
            <a:avLst/>
          </a:prstGeom>
        </p:spPr>
      </p:pic>
      <p:sp>
        <p:nvSpPr>
          <p:cNvPr id="2" name="Title 1">
            <a:extLst>
              <a:ext uri="{FF2B5EF4-FFF2-40B4-BE49-F238E27FC236}">
                <a16:creationId xmlns:a16="http://schemas.microsoft.com/office/drawing/2014/main" id="{7BDC43C7-1A17-9749-8A7C-4FE3DE22F997}"/>
              </a:ext>
            </a:extLst>
          </p:cNvPr>
          <p:cNvSpPr>
            <a:spLocks noGrp="1"/>
          </p:cNvSpPr>
          <p:nvPr>
            <p:ph type="title"/>
          </p:nvPr>
        </p:nvSpPr>
        <p:spPr>
          <a:xfrm>
            <a:off x="1062855" y="91914"/>
            <a:ext cx="7056784" cy="571500"/>
          </a:xfrm>
        </p:spPr>
        <p:txBody>
          <a:bodyPr/>
          <a:lstStyle/>
          <a:p>
            <a:r>
              <a:rPr lang="en-BE" b="1" dirty="0"/>
              <a:t>Themes/questions discussed</a:t>
            </a:r>
          </a:p>
        </p:txBody>
      </p:sp>
      <p:sp>
        <p:nvSpPr>
          <p:cNvPr id="4" name="Slide Number Placeholder 3">
            <a:extLst>
              <a:ext uri="{FF2B5EF4-FFF2-40B4-BE49-F238E27FC236}">
                <a16:creationId xmlns:a16="http://schemas.microsoft.com/office/drawing/2014/main" id="{93ABBBF9-12DF-704B-8275-767B59318F1E}"/>
              </a:ext>
            </a:extLst>
          </p:cNvPr>
          <p:cNvSpPr>
            <a:spLocks noGrp="1"/>
          </p:cNvSpPr>
          <p:nvPr>
            <p:ph type="sldNum" sz="quarter" idx="11"/>
          </p:nvPr>
        </p:nvSpPr>
        <p:spPr/>
        <p:txBody>
          <a:bodyPr/>
          <a:lstStyle/>
          <a:p>
            <a:pPr>
              <a:defRPr/>
            </a:pPr>
            <a:fld id="{D5FB563B-88DB-4430-8754-2A432A89D66C}" type="slidenum">
              <a:rPr lang="en-US" smtClean="0"/>
              <a:pPr>
                <a:defRPr/>
              </a:pPr>
              <a:t>7</a:t>
            </a:fld>
            <a:endParaRPr lang="en-US"/>
          </a:p>
        </p:txBody>
      </p:sp>
      <p:sp>
        <p:nvSpPr>
          <p:cNvPr id="9" name="Star: 5 Points 8">
            <a:extLst>
              <a:ext uri="{FF2B5EF4-FFF2-40B4-BE49-F238E27FC236}">
                <a16:creationId xmlns:a16="http://schemas.microsoft.com/office/drawing/2014/main" id="{647BEA3C-3870-D6F5-BB2B-8C91954CB9F6}"/>
              </a:ext>
            </a:extLst>
          </p:cNvPr>
          <p:cNvSpPr/>
          <p:nvPr/>
        </p:nvSpPr>
        <p:spPr>
          <a:xfrm>
            <a:off x="6676971" y="1393887"/>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0" name="Star: 5 Points 9">
            <a:extLst>
              <a:ext uri="{FF2B5EF4-FFF2-40B4-BE49-F238E27FC236}">
                <a16:creationId xmlns:a16="http://schemas.microsoft.com/office/drawing/2014/main" id="{596701A5-C8EE-C47E-C120-0B70516BD22E}"/>
              </a:ext>
            </a:extLst>
          </p:cNvPr>
          <p:cNvSpPr/>
          <p:nvPr/>
        </p:nvSpPr>
        <p:spPr>
          <a:xfrm>
            <a:off x="8477171" y="2806516"/>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1" name="Star: 5 Points 10">
            <a:extLst>
              <a:ext uri="{FF2B5EF4-FFF2-40B4-BE49-F238E27FC236}">
                <a16:creationId xmlns:a16="http://schemas.microsoft.com/office/drawing/2014/main" id="{04CF0A6C-0412-5EA0-2122-4BE66C83E052}"/>
              </a:ext>
            </a:extLst>
          </p:cNvPr>
          <p:cNvSpPr/>
          <p:nvPr/>
        </p:nvSpPr>
        <p:spPr>
          <a:xfrm>
            <a:off x="5955491" y="3651870"/>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2" name="Star: 5 Points 11">
            <a:extLst>
              <a:ext uri="{FF2B5EF4-FFF2-40B4-BE49-F238E27FC236}">
                <a16:creationId xmlns:a16="http://schemas.microsoft.com/office/drawing/2014/main" id="{BBE7CDA0-E002-68DB-04B0-9F7222819680}"/>
              </a:ext>
            </a:extLst>
          </p:cNvPr>
          <p:cNvSpPr/>
          <p:nvPr/>
        </p:nvSpPr>
        <p:spPr>
          <a:xfrm>
            <a:off x="5883483" y="1668197"/>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3" name="Star: 5 Points 12">
            <a:extLst>
              <a:ext uri="{FF2B5EF4-FFF2-40B4-BE49-F238E27FC236}">
                <a16:creationId xmlns:a16="http://schemas.microsoft.com/office/drawing/2014/main" id="{9118BA4D-98D8-5817-5600-34010D6C461D}"/>
              </a:ext>
            </a:extLst>
          </p:cNvPr>
          <p:cNvSpPr/>
          <p:nvPr/>
        </p:nvSpPr>
        <p:spPr>
          <a:xfrm>
            <a:off x="4987347" y="2023364"/>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4" name="Star: 5 Points 13">
            <a:extLst>
              <a:ext uri="{FF2B5EF4-FFF2-40B4-BE49-F238E27FC236}">
                <a16:creationId xmlns:a16="http://schemas.microsoft.com/office/drawing/2014/main" id="{B8B3D7A5-BA76-2D75-F32D-B67DE58BE6D1}"/>
              </a:ext>
            </a:extLst>
          </p:cNvPr>
          <p:cNvSpPr/>
          <p:nvPr/>
        </p:nvSpPr>
        <p:spPr>
          <a:xfrm>
            <a:off x="4915339" y="3430554"/>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5" name="Star: 5 Points 14">
            <a:extLst>
              <a:ext uri="{FF2B5EF4-FFF2-40B4-BE49-F238E27FC236}">
                <a16:creationId xmlns:a16="http://schemas.microsoft.com/office/drawing/2014/main" id="{045D5616-B789-BFD2-FD83-B17D002E2D25}"/>
              </a:ext>
            </a:extLst>
          </p:cNvPr>
          <p:cNvSpPr/>
          <p:nvPr/>
        </p:nvSpPr>
        <p:spPr>
          <a:xfrm>
            <a:off x="5178190" y="2629772"/>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6" name="Star: 5 Points 15">
            <a:extLst>
              <a:ext uri="{FF2B5EF4-FFF2-40B4-BE49-F238E27FC236}">
                <a16:creationId xmlns:a16="http://schemas.microsoft.com/office/drawing/2014/main" id="{B09524B5-1A7B-C28D-338C-86A6792BDA58}"/>
              </a:ext>
            </a:extLst>
          </p:cNvPr>
          <p:cNvSpPr/>
          <p:nvPr/>
        </p:nvSpPr>
        <p:spPr>
          <a:xfrm>
            <a:off x="5506475" y="1046699"/>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7" name="Star: 5 Points 16">
            <a:extLst>
              <a:ext uri="{FF2B5EF4-FFF2-40B4-BE49-F238E27FC236}">
                <a16:creationId xmlns:a16="http://schemas.microsoft.com/office/drawing/2014/main" id="{5744512A-050B-70D9-9CC3-049C9DD0A824}"/>
              </a:ext>
            </a:extLst>
          </p:cNvPr>
          <p:cNvSpPr/>
          <p:nvPr/>
        </p:nvSpPr>
        <p:spPr>
          <a:xfrm>
            <a:off x="5106182" y="4011910"/>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8" name="Star: 5 Points 17">
            <a:extLst>
              <a:ext uri="{FF2B5EF4-FFF2-40B4-BE49-F238E27FC236}">
                <a16:creationId xmlns:a16="http://schemas.microsoft.com/office/drawing/2014/main" id="{EFE0962C-1B9C-CB8E-D747-7D25E8C1C28D}"/>
              </a:ext>
            </a:extLst>
          </p:cNvPr>
          <p:cNvSpPr/>
          <p:nvPr/>
        </p:nvSpPr>
        <p:spPr>
          <a:xfrm>
            <a:off x="5434467" y="2218556"/>
            <a:ext cx="144016" cy="144016"/>
          </a:xfrm>
          <a:prstGeom prst="star5">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530380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a:xfrm>
            <a:off x="971600" y="285750"/>
            <a:ext cx="7632848" cy="571500"/>
          </a:xfrm>
        </p:spPr>
        <p:txBody>
          <a:bodyPr/>
          <a:lstStyle/>
          <a:p>
            <a:r>
              <a:rPr lang="en-GB" i="1" dirty="0"/>
              <a:t>(3.2.1 Selectivity)</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8</a:t>
            </a:fld>
            <a:endParaRPr lang="en-US"/>
          </a:p>
        </p:txBody>
      </p:sp>
      <p:sp>
        <p:nvSpPr>
          <p:cNvPr id="3" name="Content Placeholder 2">
            <a:extLst>
              <a:ext uri="{FF2B5EF4-FFF2-40B4-BE49-F238E27FC236}">
                <a16:creationId xmlns:a16="http://schemas.microsoft.com/office/drawing/2014/main" id="{155C513F-4488-E52A-8D09-56F844E7D45F}"/>
              </a:ext>
            </a:extLst>
          </p:cNvPr>
          <p:cNvSpPr>
            <a:spLocks noGrp="1"/>
          </p:cNvSpPr>
          <p:nvPr>
            <p:ph idx="1"/>
          </p:nvPr>
        </p:nvSpPr>
        <p:spPr>
          <a:xfrm>
            <a:off x="1043608" y="843558"/>
            <a:ext cx="7632848" cy="1584176"/>
          </a:xfrm>
        </p:spPr>
        <p:txBody>
          <a:bodyPr/>
          <a:lstStyle/>
          <a:p>
            <a:r>
              <a:rPr lang="en-GB" dirty="0"/>
              <a:t>Majority understand design</a:t>
            </a:r>
          </a:p>
          <a:p>
            <a:r>
              <a:rPr lang="en-GB" dirty="0"/>
              <a:t>Majority support using fewer lots for ‘rare matrices’ (3Rs). </a:t>
            </a:r>
          </a:p>
          <a:p>
            <a:r>
              <a:rPr lang="en-GB" dirty="0"/>
              <a:t>Need EBF definition of ‘rare matrix’ (i.e. small animal species &amp; destructive sampling?)</a:t>
            </a:r>
          </a:p>
          <a:p>
            <a:r>
              <a:rPr lang="en-GB" dirty="0"/>
              <a:t>If selectivity fails, investigate failing batch and/or increase to n=10 </a:t>
            </a:r>
          </a:p>
          <a:p>
            <a:pPr marL="0" indent="0">
              <a:buNone/>
            </a:pPr>
            <a:endParaRPr lang="en-GB" dirty="0"/>
          </a:p>
        </p:txBody>
      </p:sp>
      <p:sp>
        <p:nvSpPr>
          <p:cNvPr id="5" name="Title 1">
            <a:extLst>
              <a:ext uri="{FF2B5EF4-FFF2-40B4-BE49-F238E27FC236}">
                <a16:creationId xmlns:a16="http://schemas.microsoft.com/office/drawing/2014/main" id="{878AFB7C-069C-C6F8-1D19-866DD389DC84}"/>
              </a:ext>
            </a:extLst>
          </p:cNvPr>
          <p:cNvSpPr txBox="1">
            <a:spLocks/>
          </p:cNvSpPr>
          <p:nvPr/>
        </p:nvSpPr>
        <p:spPr bwMode="auto">
          <a:xfrm>
            <a:off x="1043608" y="2715766"/>
            <a:ext cx="7704856"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rgbClr val="2D5AB4"/>
                </a:solidFill>
                <a:latin typeface="+mj-lt"/>
                <a:ea typeface="ＭＳ Ｐゴシック" charset="-128"/>
                <a:cs typeface="ＭＳ Ｐゴシック"/>
              </a:defRPr>
            </a:lvl1pPr>
            <a:lvl2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2pPr>
            <a:lvl3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3pPr>
            <a:lvl4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4pPr>
            <a:lvl5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5pPr>
            <a:lvl6pPr marL="342900" algn="l" rtl="0" fontAlgn="base">
              <a:spcBef>
                <a:spcPct val="0"/>
              </a:spcBef>
              <a:spcAft>
                <a:spcPct val="0"/>
              </a:spcAft>
              <a:defRPr sz="2400">
                <a:solidFill>
                  <a:srgbClr val="333399"/>
                </a:solidFill>
                <a:latin typeface="Arial" charset="0"/>
              </a:defRPr>
            </a:lvl6pPr>
            <a:lvl7pPr marL="685800" algn="l" rtl="0" fontAlgn="base">
              <a:spcBef>
                <a:spcPct val="0"/>
              </a:spcBef>
              <a:spcAft>
                <a:spcPct val="0"/>
              </a:spcAft>
              <a:defRPr sz="2400">
                <a:solidFill>
                  <a:srgbClr val="333399"/>
                </a:solidFill>
                <a:latin typeface="Arial" charset="0"/>
              </a:defRPr>
            </a:lvl7pPr>
            <a:lvl8pPr marL="1028700" algn="l" rtl="0" fontAlgn="base">
              <a:spcBef>
                <a:spcPct val="0"/>
              </a:spcBef>
              <a:spcAft>
                <a:spcPct val="0"/>
              </a:spcAft>
              <a:defRPr sz="2400">
                <a:solidFill>
                  <a:srgbClr val="333399"/>
                </a:solidFill>
                <a:latin typeface="Arial" charset="0"/>
              </a:defRPr>
            </a:lvl8pPr>
            <a:lvl9pPr marL="1371600" algn="l" rtl="0" fontAlgn="base">
              <a:spcBef>
                <a:spcPct val="0"/>
              </a:spcBef>
              <a:spcAft>
                <a:spcPct val="0"/>
              </a:spcAft>
              <a:defRPr sz="2400">
                <a:solidFill>
                  <a:srgbClr val="333399"/>
                </a:solidFill>
                <a:latin typeface="Arial" charset="0"/>
              </a:defRPr>
            </a:lvl9pPr>
          </a:lstStyle>
          <a:p>
            <a:r>
              <a:rPr lang="en-GB" i="1" kern="0" dirty="0"/>
              <a:t>(3.2.3 Matrix Effect)</a:t>
            </a:r>
            <a:endParaRPr lang="en-BE" i="1" kern="0" dirty="0"/>
          </a:p>
        </p:txBody>
      </p:sp>
      <p:sp>
        <p:nvSpPr>
          <p:cNvPr id="6" name="Content Placeholder 2">
            <a:extLst>
              <a:ext uri="{FF2B5EF4-FFF2-40B4-BE49-F238E27FC236}">
                <a16:creationId xmlns:a16="http://schemas.microsoft.com/office/drawing/2014/main" id="{95DCFAE1-3638-EB22-8A9D-B9595670BBDA}"/>
              </a:ext>
            </a:extLst>
          </p:cNvPr>
          <p:cNvSpPr txBox="1">
            <a:spLocks/>
          </p:cNvSpPr>
          <p:nvPr/>
        </p:nvSpPr>
        <p:spPr bwMode="auto">
          <a:xfrm>
            <a:off x="1043608" y="3219822"/>
            <a:ext cx="7632848" cy="16379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lgn="l" rtl="0" eaLnBrk="0" fontAlgn="base" hangingPunct="0">
              <a:lnSpc>
                <a:spcPct val="90000"/>
              </a:lnSpc>
              <a:spcBef>
                <a:spcPct val="20000"/>
              </a:spcBef>
              <a:spcAft>
                <a:spcPct val="0"/>
              </a:spcAft>
              <a:buFont typeface="Wingdings" pitchFamily="2" charset="2"/>
              <a:buChar char="Ø"/>
              <a:defRPr sz="1800">
                <a:solidFill>
                  <a:srgbClr val="2D5AB4"/>
                </a:solidFill>
                <a:latin typeface="+mn-lt"/>
                <a:ea typeface="ＭＳ Ｐゴシック" charset="-128"/>
                <a:cs typeface="ＭＳ Ｐゴシック"/>
              </a:defRPr>
            </a:lvl1pPr>
            <a:lvl2pPr marL="557213" indent="-214313" algn="l" rtl="0" eaLnBrk="0" fontAlgn="base" hangingPunct="0">
              <a:lnSpc>
                <a:spcPct val="90000"/>
              </a:lnSpc>
              <a:spcBef>
                <a:spcPct val="20000"/>
              </a:spcBef>
              <a:spcAft>
                <a:spcPct val="0"/>
              </a:spcAft>
              <a:buChar char="–"/>
              <a:defRPr sz="1800">
                <a:solidFill>
                  <a:srgbClr val="2D5AB4"/>
                </a:solidFill>
                <a:latin typeface="+mn-lt"/>
                <a:ea typeface="ＭＳ Ｐゴシック" charset="-128"/>
                <a:cs typeface="ＭＳ Ｐゴシック"/>
              </a:defRPr>
            </a:lvl2pPr>
            <a:lvl3pPr marL="857250" indent="-171450" algn="l" rtl="0" eaLnBrk="0" fontAlgn="base" hangingPunct="0">
              <a:lnSpc>
                <a:spcPct val="90000"/>
              </a:lnSpc>
              <a:spcBef>
                <a:spcPct val="20000"/>
              </a:spcBef>
              <a:spcAft>
                <a:spcPct val="0"/>
              </a:spcAft>
              <a:buChar char="o"/>
              <a:defRPr sz="1500">
                <a:solidFill>
                  <a:srgbClr val="2D5AB4"/>
                </a:solidFill>
                <a:latin typeface="+mn-lt"/>
                <a:ea typeface="ＭＳ Ｐゴシック" charset="-128"/>
                <a:cs typeface="ＭＳ Ｐゴシック"/>
              </a:defRPr>
            </a:lvl3pPr>
            <a:lvl4pPr marL="12001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4pPr>
            <a:lvl5pPr marL="15430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5pPr>
            <a:lvl6pPr marL="1885950" indent="-171450" algn="l" rtl="0" fontAlgn="base">
              <a:lnSpc>
                <a:spcPct val="90000"/>
              </a:lnSpc>
              <a:spcBef>
                <a:spcPct val="20000"/>
              </a:spcBef>
              <a:spcAft>
                <a:spcPct val="0"/>
              </a:spcAft>
              <a:buChar char="»"/>
              <a:defRPr>
                <a:solidFill>
                  <a:srgbClr val="333399"/>
                </a:solidFill>
                <a:latin typeface="+mn-lt"/>
              </a:defRPr>
            </a:lvl6pPr>
            <a:lvl7pPr marL="2228850" indent="-171450" algn="l" rtl="0" fontAlgn="base">
              <a:lnSpc>
                <a:spcPct val="90000"/>
              </a:lnSpc>
              <a:spcBef>
                <a:spcPct val="20000"/>
              </a:spcBef>
              <a:spcAft>
                <a:spcPct val="0"/>
              </a:spcAft>
              <a:buChar char="»"/>
              <a:defRPr>
                <a:solidFill>
                  <a:srgbClr val="333399"/>
                </a:solidFill>
                <a:latin typeface="+mn-lt"/>
              </a:defRPr>
            </a:lvl7pPr>
            <a:lvl8pPr marL="2571750" indent="-171450" algn="l" rtl="0" fontAlgn="base">
              <a:lnSpc>
                <a:spcPct val="90000"/>
              </a:lnSpc>
              <a:spcBef>
                <a:spcPct val="20000"/>
              </a:spcBef>
              <a:spcAft>
                <a:spcPct val="0"/>
              </a:spcAft>
              <a:buChar char="»"/>
              <a:defRPr>
                <a:solidFill>
                  <a:srgbClr val="333399"/>
                </a:solidFill>
                <a:latin typeface="+mn-lt"/>
              </a:defRPr>
            </a:lvl8pPr>
            <a:lvl9pPr marL="2914650" indent="-171450" algn="l" rtl="0" fontAlgn="base">
              <a:lnSpc>
                <a:spcPct val="90000"/>
              </a:lnSpc>
              <a:spcBef>
                <a:spcPct val="20000"/>
              </a:spcBef>
              <a:spcAft>
                <a:spcPct val="0"/>
              </a:spcAft>
              <a:buChar char="»"/>
              <a:defRPr>
                <a:solidFill>
                  <a:srgbClr val="333399"/>
                </a:solidFill>
                <a:latin typeface="+mn-lt"/>
              </a:defRPr>
            </a:lvl9pPr>
          </a:lstStyle>
          <a:p>
            <a:r>
              <a:rPr lang="en-GB" dirty="0"/>
              <a:t>Majority</a:t>
            </a:r>
            <a:r>
              <a:rPr lang="en-GB" kern="0" dirty="0"/>
              <a:t> understand design</a:t>
            </a:r>
          </a:p>
          <a:p>
            <a:r>
              <a:rPr lang="en-GB" dirty="0"/>
              <a:t>Majority</a:t>
            </a:r>
            <a:r>
              <a:rPr lang="en-GB" kern="0" dirty="0"/>
              <a:t> support using fewer lots/batches for ‘rare matrices’ (3Rs) </a:t>
            </a:r>
          </a:p>
          <a:p>
            <a:r>
              <a:rPr lang="en-GB" dirty="0"/>
              <a:t>Majority</a:t>
            </a:r>
            <a:r>
              <a:rPr lang="en-GB" kern="0" dirty="0"/>
              <a:t> agree that we are more likely to receive haemolysed samples rather than lipemic samples (but should assess both haemolysed and lipemic in man)</a:t>
            </a:r>
          </a:p>
        </p:txBody>
      </p:sp>
    </p:spTree>
    <p:extLst>
      <p:ext uri="{BB962C8B-B14F-4D97-AF65-F5344CB8AC3E}">
        <p14:creationId xmlns:p14="http://schemas.microsoft.com/office/powerpoint/2010/main" val="3597368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E6B0B-2593-304F-8EF1-49788EC6EEB1}"/>
              </a:ext>
            </a:extLst>
          </p:cNvPr>
          <p:cNvSpPr>
            <a:spLocks noGrp="1"/>
          </p:cNvSpPr>
          <p:nvPr>
            <p:ph type="title"/>
          </p:nvPr>
        </p:nvSpPr>
        <p:spPr>
          <a:xfrm>
            <a:off x="1115374" y="285750"/>
            <a:ext cx="7056784" cy="571500"/>
          </a:xfrm>
        </p:spPr>
        <p:txBody>
          <a:bodyPr/>
          <a:lstStyle/>
          <a:p>
            <a:r>
              <a:rPr lang="en-GB" i="1" dirty="0"/>
              <a:t>(3.2.4 Calibration Curve and Range)</a:t>
            </a:r>
            <a:endParaRPr lang="en-BE" i="1" dirty="0"/>
          </a:p>
        </p:txBody>
      </p:sp>
      <p:sp>
        <p:nvSpPr>
          <p:cNvPr id="4" name="Slide Number Placeholder 3">
            <a:extLst>
              <a:ext uri="{FF2B5EF4-FFF2-40B4-BE49-F238E27FC236}">
                <a16:creationId xmlns:a16="http://schemas.microsoft.com/office/drawing/2014/main" id="{E29902FE-F33D-894F-9DC2-E1FD2AAA74FF}"/>
              </a:ext>
            </a:extLst>
          </p:cNvPr>
          <p:cNvSpPr>
            <a:spLocks noGrp="1"/>
          </p:cNvSpPr>
          <p:nvPr>
            <p:ph type="sldNum" sz="quarter" idx="11"/>
          </p:nvPr>
        </p:nvSpPr>
        <p:spPr/>
        <p:txBody>
          <a:bodyPr/>
          <a:lstStyle/>
          <a:p>
            <a:pPr>
              <a:defRPr/>
            </a:pPr>
            <a:fld id="{D5FB563B-88DB-4430-8754-2A432A89D66C}" type="slidenum">
              <a:rPr lang="en-US" smtClean="0"/>
              <a:pPr>
                <a:defRPr/>
              </a:pPr>
              <a:t>9</a:t>
            </a:fld>
            <a:endParaRPr lang="en-US"/>
          </a:p>
        </p:txBody>
      </p:sp>
      <p:sp>
        <p:nvSpPr>
          <p:cNvPr id="3" name="Content Placeholder 2">
            <a:extLst>
              <a:ext uri="{FF2B5EF4-FFF2-40B4-BE49-F238E27FC236}">
                <a16:creationId xmlns:a16="http://schemas.microsoft.com/office/drawing/2014/main" id="{155C513F-4488-E52A-8D09-56F844E7D45F}"/>
              </a:ext>
            </a:extLst>
          </p:cNvPr>
          <p:cNvSpPr>
            <a:spLocks noGrp="1"/>
          </p:cNvSpPr>
          <p:nvPr>
            <p:ph idx="1"/>
          </p:nvPr>
        </p:nvSpPr>
        <p:spPr>
          <a:xfrm>
            <a:off x="1178801" y="843558"/>
            <a:ext cx="7632848" cy="1008112"/>
          </a:xfrm>
        </p:spPr>
        <p:txBody>
          <a:bodyPr/>
          <a:lstStyle/>
          <a:p>
            <a:r>
              <a:rPr lang="en-GB" dirty="0"/>
              <a:t>Majority understand design</a:t>
            </a:r>
          </a:p>
          <a:p>
            <a:r>
              <a:rPr lang="en-GB" dirty="0"/>
              <a:t>For a ‘simple’ model, may be sufficient to state linear &lt; quadratic and 1/x &lt; 1/x</a:t>
            </a:r>
            <a:r>
              <a:rPr lang="en-GB" baseline="30000" dirty="0"/>
              <a:t>2</a:t>
            </a:r>
            <a:r>
              <a:rPr lang="en-GB" dirty="0"/>
              <a:t> in SOP (depends on dynamic range/instrument)</a:t>
            </a:r>
          </a:p>
        </p:txBody>
      </p:sp>
      <p:sp>
        <p:nvSpPr>
          <p:cNvPr id="5" name="Title 1">
            <a:extLst>
              <a:ext uri="{FF2B5EF4-FFF2-40B4-BE49-F238E27FC236}">
                <a16:creationId xmlns:a16="http://schemas.microsoft.com/office/drawing/2014/main" id="{8D09980D-3619-7447-0B7D-0B34F975712F}"/>
              </a:ext>
            </a:extLst>
          </p:cNvPr>
          <p:cNvSpPr txBox="1">
            <a:spLocks/>
          </p:cNvSpPr>
          <p:nvPr/>
        </p:nvSpPr>
        <p:spPr bwMode="auto">
          <a:xfrm>
            <a:off x="1043608" y="2213992"/>
            <a:ext cx="7056784" cy="571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rgbClr val="2D5AB4"/>
                </a:solidFill>
                <a:latin typeface="+mj-lt"/>
                <a:ea typeface="ＭＳ Ｐゴシック" charset="-128"/>
                <a:cs typeface="ＭＳ Ｐゴシック"/>
              </a:defRPr>
            </a:lvl1pPr>
            <a:lvl2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2pPr>
            <a:lvl3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3pPr>
            <a:lvl4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4pPr>
            <a:lvl5pPr algn="l" rtl="0" eaLnBrk="0" fontAlgn="base" hangingPunct="0">
              <a:spcBef>
                <a:spcPct val="0"/>
              </a:spcBef>
              <a:spcAft>
                <a:spcPct val="0"/>
              </a:spcAft>
              <a:defRPr sz="2400">
                <a:solidFill>
                  <a:srgbClr val="333399"/>
                </a:solidFill>
                <a:latin typeface="Arial" charset="0"/>
                <a:ea typeface="ＭＳ Ｐゴシック" charset="-128"/>
                <a:cs typeface="ＭＳ Ｐゴシック"/>
              </a:defRPr>
            </a:lvl5pPr>
            <a:lvl6pPr marL="342900" algn="l" rtl="0" fontAlgn="base">
              <a:spcBef>
                <a:spcPct val="0"/>
              </a:spcBef>
              <a:spcAft>
                <a:spcPct val="0"/>
              </a:spcAft>
              <a:defRPr sz="2400">
                <a:solidFill>
                  <a:srgbClr val="333399"/>
                </a:solidFill>
                <a:latin typeface="Arial" charset="0"/>
              </a:defRPr>
            </a:lvl6pPr>
            <a:lvl7pPr marL="685800" algn="l" rtl="0" fontAlgn="base">
              <a:spcBef>
                <a:spcPct val="0"/>
              </a:spcBef>
              <a:spcAft>
                <a:spcPct val="0"/>
              </a:spcAft>
              <a:defRPr sz="2400">
                <a:solidFill>
                  <a:srgbClr val="333399"/>
                </a:solidFill>
                <a:latin typeface="Arial" charset="0"/>
              </a:defRPr>
            </a:lvl7pPr>
            <a:lvl8pPr marL="1028700" algn="l" rtl="0" fontAlgn="base">
              <a:spcBef>
                <a:spcPct val="0"/>
              </a:spcBef>
              <a:spcAft>
                <a:spcPct val="0"/>
              </a:spcAft>
              <a:defRPr sz="2400">
                <a:solidFill>
                  <a:srgbClr val="333399"/>
                </a:solidFill>
                <a:latin typeface="Arial" charset="0"/>
              </a:defRPr>
            </a:lvl8pPr>
            <a:lvl9pPr marL="1371600" algn="l" rtl="0" fontAlgn="base">
              <a:spcBef>
                <a:spcPct val="0"/>
              </a:spcBef>
              <a:spcAft>
                <a:spcPct val="0"/>
              </a:spcAft>
              <a:defRPr sz="2400">
                <a:solidFill>
                  <a:srgbClr val="333399"/>
                </a:solidFill>
                <a:latin typeface="Arial" charset="0"/>
              </a:defRPr>
            </a:lvl9pPr>
          </a:lstStyle>
          <a:p>
            <a:r>
              <a:rPr lang="en-GB" i="1" kern="0" dirty="0"/>
              <a:t>(3.2.5.1 Preparation of Quality Control Samples)</a:t>
            </a:r>
            <a:endParaRPr lang="en-BE" i="1" kern="0" dirty="0"/>
          </a:p>
        </p:txBody>
      </p:sp>
      <p:sp>
        <p:nvSpPr>
          <p:cNvPr id="6" name="Content Placeholder 2">
            <a:extLst>
              <a:ext uri="{FF2B5EF4-FFF2-40B4-BE49-F238E27FC236}">
                <a16:creationId xmlns:a16="http://schemas.microsoft.com/office/drawing/2014/main" id="{37E16F85-080E-644B-55E2-1B28571E5822}"/>
              </a:ext>
            </a:extLst>
          </p:cNvPr>
          <p:cNvSpPr txBox="1">
            <a:spLocks/>
          </p:cNvSpPr>
          <p:nvPr/>
        </p:nvSpPr>
        <p:spPr bwMode="auto">
          <a:xfrm>
            <a:off x="1187624" y="2859782"/>
            <a:ext cx="7632848" cy="1008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57175" indent="-257175" algn="l" rtl="0" eaLnBrk="0" fontAlgn="base" hangingPunct="0">
              <a:lnSpc>
                <a:spcPct val="90000"/>
              </a:lnSpc>
              <a:spcBef>
                <a:spcPct val="20000"/>
              </a:spcBef>
              <a:spcAft>
                <a:spcPct val="0"/>
              </a:spcAft>
              <a:buFont typeface="Wingdings" pitchFamily="2" charset="2"/>
              <a:buChar char="Ø"/>
              <a:defRPr sz="1800">
                <a:solidFill>
                  <a:srgbClr val="2D5AB4"/>
                </a:solidFill>
                <a:latin typeface="+mn-lt"/>
                <a:ea typeface="ＭＳ Ｐゴシック" charset="-128"/>
                <a:cs typeface="ＭＳ Ｐゴシック"/>
              </a:defRPr>
            </a:lvl1pPr>
            <a:lvl2pPr marL="557213" indent="-214313" algn="l" rtl="0" eaLnBrk="0" fontAlgn="base" hangingPunct="0">
              <a:lnSpc>
                <a:spcPct val="90000"/>
              </a:lnSpc>
              <a:spcBef>
                <a:spcPct val="20000"/>
              </a:spcBef>
              <a:spcAft>
                <a:spcPct val="0"/>
              </a:spcAft>
              <a:buChar char="–"/>
              <a:defRPr sz="1800">
                <a:solidFill>
                  <a:srgbClr val="2D5AB4"/>
                </a:solidFill>
                <a:latin typeface="+mn-lt"/>
                <a:ea typeface="ＭＳ Ｐゴシック" charset="-128"/>
                <a:cs typeface="ＭＳ Ｐゴシック"/>
              </a:defRPr>
            </a:lvl2pPr>
            <a:lvl3pPr marL="857250" indent="-171450" algn="l" rtl="0" eaLnBrk="0" fontAlgn="base" hangingPunct="0">
              <a:lnSpc>
                <a:spcPct val="90000"/>
              </a:lnSpc>
              <a:spcBef>
                <a:spcPct val="20000"/>
              </a:spcBef>
              <a:spcAft>
                <a:spcPct val="0"/>
              </a:spcAft>
              <a:buChar char="o"/>
              <a:defRPr sz="1500">
                <a:solidFill>
                  <a:srgbClr val="2D5AB4"/>
                </a:solidFill>
                <a:latin typeface="+mn-lt"/>
                <a:ea typeface="ＭＳ Ｐゴシック" charset="-128"/>
                <a:cs typeface="ＭＳ Ｐゴシック"/>
              </a:defRPr>
            </a:lvl3pPr>
            <a:lvl4pPr marL="12001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4pPr>
            <a:lvl5pPr marL="1543050" indent="-171450" algn="l" rtl="0" eaLnBrk="0" fontAlgn="base" hangingPunct="0">
              <a:lnSpc>
                <a:spcPct val="90000"/>
              </a:lnSpc>
              <a:spcBef>
                <a:spcPct val="20000"/>
              </a:spcBef>
              <a:spcAft>
                <a:spcPct val="0"/>
              </a:spcAft>
              <a:buChar char="»"/>
              <a:defRPr>
                <a:solidFill>
                  <a:srgbClr val="2D5AB4"/>
                </a:solidFill>
                <a:latin typeface="+mn-lt"/>
                <a:ea typeface="ＭＳ Ｐゴシック" charset="-128"/>
                <a:cs typeface="ＭＳ Ｐゴシック"/>
              </a:defRPr>
            </a:lvl5pPr>
            <a:lvl6pPr marL="1885950" indent="-171450" algn="l" rtl="0" fontAlgn="base">
              <a:lnSpc>
                <a:spcPct val="90000"/>
              </a:lnSpc>
              <a:spcBef>
                <a:spcPct val="20000"/>
              </a:spcBef>
              <a:spcAft>
                <a:spcPct val="0"/>
              </a:spcAft>
              <a:buChar char="»"/>
              <a:defRPr>
                <a:solidFill>
                  <a:srgbClr val="333399"/>
                </a:solidFill>
                <a:latin typeface="+mn-lt"/>
              </a:defRPr>
            </a:lvl6pPr>
            <a:lvl7pPr marL="2228850" indent="-171450" algn="l" rtl="0" fontAlgn="base">
              <a:lnSpc>
                <a:spcPct val="90000"/>
              </a:lnSpc>
              <a:spcBef>
                <a:spcPct val="20000"/>
              </a:spcBef>
              <a:spcAft>
                <a:spcPct val="0"/>
              </a:spcAft>
              <a:buChar char="»"/>
              <a:defRPr>
                <a:solidFill>
                  <a:srgbClr val="333399"/>
                </a:solidFill>
                <a:latin typeface="+mn-lt"/>
              </a:defRPr>
            </a:lvl7pPr>
            <a:lvl8pPr marL="2571750" indent="-171450" algn="l" rtl="0" fontAlgn="base">
              <a:lnSpc>
                <a:spcPct val="90000"/>
              </a:lnSpc>
              <a:spcBef>
                <a:spcPct val="20000"/>
              </a:spcBef>
              <a:spcAft>
                <a:spcPct val="0"/>
              </a:spcAft>
              <a:buChar char="»"/>
              <a:defRPr>
                <a:solidFill>
                  <a:srgbClr val="333399"/>
                </a:solidFill>
                <a:latin typeface="+mn-lt"/>
              </a:defRPr>
            </a:lvl8pPr>
            <a:lvl9pPr marL="2914650" indent="-171450" algn="l" rtl="0" fontAlgn="base">
              <a:lnSpc>
                <a:spcPct val="90000"/>
              </a:lnSpc>
              <a:spcBef>
                <a:spcPct val="20000"/>
              </a:spcBef>
              <a:spcAft>
                <a:spcPct val="0"/>
              </a:spcAft>
              <a:buChar char="»"/>
              <a:defRPr>
                <a:solidFill>
                  <a:srgbClr val="333399"/>
                </a:solidFill>
                <a:latin typeface="+mn-lt"/>
              </a:defRPr>
            </a:lvl9pPr>
          </a:lstStyle>
          <a:p>
            <a:r>
              <a:rPr lang="en-GB" dirty="0"/>
              <a:t>Majority</a:t>
            </a:r>
            <a:r>
              <a:rPr lang="en-GB" kern="0" dirty="0"/>
              <a:t> understand design </a:t>
            </a:r>
          </a:p>
          <a:p>
            <a:r>
              <a:rPr lang="en-GB" kern="0" dirty="0"/>
              <a:t>MID QC placement (30-50% arithmetic or geometric; your choice)</a:t>
            </a:r>
          </a:p>
          <a:p>
            <a:r>
              <a:rPr lang="en-GB" dirty="0"/>
              <a:t>Majority</a:t>
            </a:r>
            <a:r>
              <a:rPr lang="en-GB" kern="0" dirty="0"/>
              <a:t> need clarity on how FAQ links to ICH-M10</a:t>
            </a:r>
          </a:p>
          <a:p>
            <a:pPr marL="0" indent="0">
              <a:buFont typeface="Wingdings" pitchFamily="2" charset="2"/>
              <a:buNone/>
            </a:pPr>
            <a:endParaRPr lang="en-GB" kern="0" dirty="0"/>
          </a:p>
        </p:txBody>
      </p:sp>
    </p:spTree>
    <p:extLst>
      <p:ext uri="{BB962C8B-B14F-4D97-AF65-F5344CB8AC3E}">
        <p14:creationId xmlns:p14="http://schemas.microsoft.com/office/powerpoint/2010/main" val="16916970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EBF standard">
  <a:themeElements>
    <a:clrScheme name="EBF standar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BF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BF standard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EBF standard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EBF standard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EBF standard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EBF standar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EBF standar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EBF standar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immerman 2" id="{2EE4D550-BA6B-2649-8DE4-F03C06BF56AF}" vid="{12F418A7-3E77-FF4C-81C5-FF691AFD5F8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TotalTime>
  <Words>3701</Words>
  <Application>Microsoft Macintosh PowerPoint</Application>
  <PresentationFormat>On-screen Show (16:9)</PresentationFormat>
  <Paragraphs>364</Paragraphs>
  <Slides>50</Slides>
  <Notes>5</Notes>
  <HiddenSlides>3</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6" baseType="lpstr">
      <vt:lpstr>Arial</vt:lpstr>
      <vt:lpstr>Calibri</vt:lpstr>
      <vt:lpstr>Times New Roman</vt:lpstr>
      <vt:lpstr>Wingdings</vt:lpstr>
      <vt:lpstr>1_EBF standard</vt:lpstr>
      <vt:lpstr>think-cell Slide</vt:lpstr>
      <vt:lpstr>PowerPoint Presentation</vt:lpstr>
      <vt:lpstr>The roadmap</vt:lpstr>
      <vt:lpstr>PowerPoint Presentation</vt:lpstr>
      <vt:lpstr>PowerPoint Presentation</vt:lpstr>
      <vt:lpstr>Questions – Comments – did we have a blind spot ?</vt:lpstr>
      <vt:lpstr>Chapter 3</vt:lpstr>
      <vt:lpstr>Themes/questions discussed</vt:lpstr>
      <vt:lpstr>(3.2.1 Selectivity)</vt:lpstr>
      <vt:lpstr>(3.2.4 Calibration Curve and Range)</vt:lpstr>
      <vt:lpstr>(3.2.5.2 Evaluation of Accuracy and Precision)</vt:lpstr>
      <vt:lpstr>(3.2.7 Dilution Integrity)</vt:lpstr>
      <vt:lpstr>(3.2.8 Stability – Part 1)</vt:lpstr>
      <vt:lpstr>(3.2.8 Stability – Part 2)</vt:lpstr>
      <vt:lpstr>(3.2.9 Reinjection Reproducibility)</vt:lpstr>
      <vt:lpstr>(3.3.2 Acceptance Criteria for Analytical Run – Dilution QC)</vt:lpstr>
      <vt:lpstr>(3.3.4 Reanalysis of Study Samples)</vt:lpstr>
      <vt:lpstr>Questions – Comments – did we have a blind spot ?</vt:lpstr>
      <vt:lpstr>Chapter 4</vt:lpstr>
      <vt:lpstr>PowerPoint Presentation</vt:lpstr>
      <vt:lpstr>Singlicate sample analysis in LBA assays</vt:lpstr>
      <vt:lpstr>Reference standard </vt:lpstr>
      <vt:lpstr>Critical reagents</vt:lpstr>
      <vt:lpstr>QC sample preparation and selection of concentrations</vt:lpstr>
      <vt:lpstr>QC sample preparation and selection of concentrations</vt:lpstr>
      <vt:lpstr>QC sample preparation and selection of concentrations</vt:lpstr>
      <vt:lpstr>Dilutional linearity</vt:lpstr>
      <vt:lpstr>Stability</vt:lpstr>
      <vt:lpstr>Stability</vt:lpstr>
      <vt:lpstr>Selectivity</vt:lpstr>
      <vt:lpstr>Surrogate matrix</vt:lpstr>
      <vt:lpstr>Questions – Comments – did we have a blind spot ?</vt:lpstr>
      <vt:lpstr>Chapter 5</vt:lpstr>
      <vt:lpstr>PowerPoint Presentation</vt:lpstr>
      <vt:lpstr>Evolution of ISR </vt:lpstr>
      <vt:lpstr>Questions – Comments – did we have a blind spot ?</vt:lpstr>
      <vt:lpstr>Chapter 6</vt:lpstr>
      <vt:lpstr>PowerPoint Presentation</vt:lpstr>
      <vt:lpstr>Questions – Comments – did we have a blind spot ?</vt:lpstr>
      <vt:lpstr>Chapter 7</vt:lpstr>
      <vt:lpstr>PowerPoint Presentation</vt:lpstr>
      <vt:lpstr>PowerPoint Presentation</vt:lpstr>
      <vt:lpstr>PowerPoint Presentation</vt:lpstr>
      <vt:lpstr>Questions – Comments – did we have a blind spot ?</vt:lpstr>
      <vt:lpstr>Chapter 8</vt:lpstr>
      <vt:lpstr>PowerPoint Presentation</vt:lpstr>
      <vt:lpstr>PowerPoint Presentation</vt:lpstr>
      <vt:lpstr>Questions – Comments – did we have a blind spot ?</vt:lpstr>
      <vt:lpstr>From here….</vt:lpstr>
      <vt:lpstr>PowerPoint Presentation</vt:lpstr>
      <vt:lpstr>PowerPoint Presentation</vt:lpstr>
    </vt:vector>
  </TitlesOfParts>
  <Manager/>
  <Company>Solvay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PTIMMERM@its.jnj.com</dc:creator>
  <cp:keywords/>
  <dc:description/>
  <cp:lastModifiedBy>office | EBF</cp:lastModifiedBy>
  <cp:revision>624</cp:revision>
  <cp:lastPrinted>2017-11-24T16:29:50Z</cp:lastPrinted>
  <dcterms:created xsi:type="dcterms:W3CDTF">2010-03-26T11:19:08Z</dcterms:created>
  <dcterms:modified xsi:type="dcterms:W3CDTF">2022-11-18T07:02:19Z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